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395" r:id="rId4"/>
    <p:sldId id="396" r:id="rId5"/>
    <p:sldId id="392" r:id="rId6"/>
    <p:sldId id="340" r:id="rId7"/>
    <p:sldId id="394" r:id="rId8"/>
    <p:sldId id="363" r:id="rId9"/>
    <p:sldId id="364" r:id="rId10"/>
    <p:sldId id="290" r:id="rId11"/>
    <p:sldId id="358" r:id="rId12"/>
    <p:sldId id="357" r:id="rId13"/>
    <p:sldId id="359" r:id="rId14"/>
    <p:sldId id="391" r:id="rId15"/>
    <p:sldId id="286" r:id="rId16"/>
    <p:sldId id="397" r:id="rId17"/>
    <p:sldId id="369" r:id="rId18"/>
    <p:sldId id="280" r:id="rId19"/>
    <p:sldId id="312" r:id="rId20"/>
    <p:sldId id="319" r:id="rId21"/>
    <p:sldId id="393" r:id="rId22"/>
    <p:sldId id="389" r:id="rId23"/>
    <p:sldId id="390" r:id="rId24"/>
    <p:sldId id="336" r:id="rId25"/>
    <p:sldId id="375" r:id="rId26"/>
    <p:sldId id="378" r:id="rId27"/>
    <p:sldId id="379" r:id="rId28"/>
    <p:sldId id="380" r:id="rId29"/>
    <p:sldId id="381" r:id="rId30"/>
    <p:sldId id="386" r:id="rId31"/>
    <p:sldId id="269" r:id="rId32"/>
    <p:sldId id="268" r:id="rId33"/>
    <p:sldId id="351" r:id="rId34"/>
    <p:sldId id="373" r:id="rId35"/>
    <p:sldId id="287" r:id="rId36"/>
    <p:sldId id="384" r:id="rId37"/>
    <p:sldId id="383" r:id="rId38"/>
    <p:sldId id="338" r:id="rId39"/>
    <p:sldId id="284" r:id="rId40"/>
    <p:sldId id="276" r:id="rId41"/>
    <p:sldId id="339" r:id="rId4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AD981-2033-49B0-BFFD-F07B00D5E348}" v="12" dt="2025-10-14T13:29:21.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ko-Liukkonen Tuija" userId="S::tuija.halko-liukkonen@ekhva.fi::46d5e665-f892-438f-8f32-a65ae0ee4aaa" providerId="AD" clId="Web-{737AD981-2033-49B0-BFFD-F07B00D5E348}"/>
    <pc:docChg chg="modSld">
      <pc:chgData name="Halko-Liukkonen Tuija" userId="S::tuija.halko-liukkonen@ekhva.fi::46d5e665-f892-438f-8f32-a65ae0ee4aaa" providerId="AD" clId="Web-{737AD981-2033-49B0-BFFD-F07B00D5E348}" dt="2025-10-14T13:29:21.972" v="9" actId="20577"/>
      <pc:docMkLst>
        <pc:docMk/>
      </pc:docMkLst>
      <pc:sldChg chg="modSp">
        <pc:chgData name="Halko-Liukkonen Tuija" userId="S::tuija.halko-liukkonen@ekhva.fi::46d5e665-f892-438f-8f32-a65ae0ee4aaa" providerId="AD" clId="Web-{737AD981-2033-49B0-BFFD-F07B00D5E348}" dt="2025-10-14T13:29:21.972" v="9" actId="20577"/>
        <pc:sldMkLst>
          <pc:docMk/>
          <pc:sldMk cId="2112287873" sldId="381"/>
        </pc:sldMkLst>
        <pc:spChg chg="mod">
          <ac:chgData name="Halko-Liukkonen Tuija" userId="S::tuija.halko-liukkonen@ekhva.fi::46d5e665-f892-438f-8f32-a65ae0ee4aaa" providerId="AD" clId="Web-{737AD981-2033-49B0-BFFD-F07B00D5E348}" dt="2025-10-14T13:29:21.972" v="9" actId="20577"/>
          <ac:spMkLst>
            <pc:docMk/>
            <pc:sldMk cId="2112287873" sldId="381"/>
            <ac:spMk id="3" creationId="{00000000-0000-0000-0000-000000000000}"/>
          </ac:spMkLst>
        </pc:spChg>
      </pc:sldChg>
      <pc:sldChg chg="modSp">
        <pc:chgData name="Halko-Liukkonen Tuija" userId="S::tuija.halko-liukkonen@ekhva.fi::46d5e665-f892-438f-8f32-a65ae0ee4aaa" providerId="AD" clId="Web-{737AD981-2033-49B0-BFFD-F07B00D5E348}" dt="2025-10-14T13:27:11.189" v="2" actId="20577"/>
        <pc:sldMkLst>
          <pc:docMk/>
          <pc:sldMk cId="3592060242" sldId="395"/>
        </pc:sldMkLst>
        <pc:spChg chg="mod">
          <ac:chgData name="Halko-Liukkonen Tuija" userId="S::tuija.halko-liukkonen@ekhva.fi::46d5e665-f892-438f-8f32-a65ae0ee4aaa" providerId="AD" clId="Web-{737AD981-2033-49B0-BFFD-F07B00D5E348}" dt="2025-10-14T13:27:11.189" v="2" actId="20577"/>
          <ac:spMkLst>
            <pc:docMk/>
            <pc:sldMk cId="3592060242" sldId="395"/>
            <ac:spMk id="3" creationId="{B5734221-9A40-6166-C296-FB6007FA3D1A}"/>
          </ac:spMkLst>
        </pc:spChg>
      </pc:sldChg>
      <pc:sldChg chg="modSp">
        <pc:chgData name="Halko-Liukkonen Tuija" userId="S::tuija.halko-liukkonen@ekhva.fi::46d5e665-f892-438f-8f32-a65ae0ee4aaa" providerId="AD" clId="Web-{737AD981-2033-49B0-BFFD-F07B00D5E348}" dt="2025-10-14T13:27:27.673" v="5" actId="20577"/>
        <pc:sldMkLst>
          <pc:docMk/>
          <pc:sldMk cId="4081844575" sldId="396"/>
        </pc:sldMkLst>
        <pc:spChg chg="mod">
          <ac:chgData name="Halko-Liukkonen Tuija" userId="S::tuija.halko-liukkonen@ekhva.fi::46d5e665-f892-438f-8f32-a65ae0ee4aaa" providerId="AD" clId="Web-{737AD981-2033-49B0-BFFD-F07B00D5E348}" dt="2025-10-14T13:27:27.673" v="5" actId="20577"/>
          <ac:spMkLst>
            <pc:docMk/>
            <pc:sldMk cId="4081844575" sldId="396"/>
            <ac:spMk id="3" creationId="{A234F752-B4DF-D522-1AF0-4D3E655FE5A0}"/>
          </ac:spMkLst>
        </pc:spChg>
      </pc:sldChg>
      <pc:sldChg chg="modSp">
        <pc:chgData name="Halko-Liukkonen Tuija" userId="S::tuija.halko-liukkonen@ekhva.fi::46d5e665-f892-438f-8f32-a65ae0ee4aaa" providerId="AD" clId="Web-{737AD981-2033-49B0-BFFD-F07B00D5E348}" dt="2025-10-14T13:28:44.549" v="7" actId="20577"/>
        <pc:sldMkLst>
          <pc:docMk/>
          <pc:sldMk cId="1586684001" sldId="397"/>
        </pc:sldMkLst>
        <pc:spChg chg="mod">
          <ac:chgData name="Halko-Liukkonen Tuija" userId="S::tuija.halko-liukkonen@ekhva.fi::46d5e665-f892-438f-8f32-a65ae0ee4aaa" providerId="AD" clId="Web-{737AD981-2033-49B0-BFFD-F07B00D5E348}" dt="2025-10-14T13:28:44.549" v="7" actId="20577"/>
          <ac:spMkLst>
            <pc:docMk/>
            <pc:sldMk cId="1586684001" sldId="397"/>
            <ac:spMk id="3" creationId="{FAEE9A00-90FC-9978-2A18-6CE4B5BBE6C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1">
        <a:schemeClr val="bg1"/>
      </p:bgRef>
    </p:bg>
    <p:spTree>
      <p:nvGrpSpPr>
        <p:cNvPr id="1" name=""/>
        <p:cNvGrpSpPr/>
        <p:nvPr/>
      </p:nvGrpSpPr>
      <p:grpSpPr>
        <a:xfrm>
          <a:off x="0" y="0"/>
          <a:ext cx="0" cy="0"/>
          <a:chOff x="0" y="0"/>
          <a:chExt cx="0" cy="0"/>
        </a:xfrm>
      </p:grpSpPr>
      <p:sp>
        <p:nvSpPr>
          <p:cNvPr id="8" name="Otsikko 7"/>
          <p:cNvSpPr>
            <a:spLocks noGrp="1"/>
          </p:cNvSpPr>
          <p:nvPr>
            <p:ph type="ctrTitle"/>
          </p:nvPr>
        </p:nvSpPr>
        <p:spPr>
          <a:xfrm>
            <a:off x="2286000" y="3124200"/>
            <a:ext cx="6172200" cy="1894362"/>
          </a:xfrm>
        </p:spPr>
        <p:txBody>
          <a:bodyPr/>
          <a:lstStyle>
            <a:lvl1pPr>
              <a:defRPr b="1"/>
            </a:lvl1pPr>
          </a:lstStyle>
          <a:p>
            <a:r>
              <a:rPr kumimoji="0" lang="fi-FI"/>
              <a:t>Muokkaa perustyyl. napsautt.</a:t>
            </a:r>
            <a:endParaRPr kumimoji="0" lang="en-US"/>
          </a:p>
        </p:txBody>
      </p:sp>
      <p:sp>
        <p:nvSpPr>
          <p:cNvPr id="9" name="Alaotsikk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i-FI"/>
              <a:t>Muokkaa alaotsikon perustyyliä napsautt.</a:t>
            </a:r>
            <a:endParaRPr kumimoji="0" lang="en-US"/>
          </a:p>
        </p:txBody>
      </p:sp>
      <p:sp>
        <p:nvSpPr>
          <p:cNvPr id="28" name="Päivämäärän paikkamerkki 27"/>
          <p:cNvSpPr>
            <a:spLocks noGrp="1"/>
          </p:cNvSpPr>
          <p:nvPr>
            <p:ph type="dt" sz="half" idx="10"/>
          </p:nvPr>
        </p:nvSpPr>
        <p:spPr bwMode="auto">
          <a:xfrm rot="5400000">
            <a:off x="7764621" y="1174097"/>
            <a:ext cx="2286000" cy="381000"/>
          </a:xfrm>
        </p:spPr>
        <p:txBody>
          <a:bodyPr/>
          <a:lstStyle/>
          <a:p>
            <a:fld id="{4CAD47F4-56DA-4F83-9DBD-0AEB01C48C76}" type="datetimeFigureOut">
              <a:rPr lang="fi-FI" smtClean="0"/>
              <a:t>14.10.2025</a:t>
            </a:fld>
            <a:endParaRPr lang="fi-FI"/>
          </a:p>
        </p:txBody>
      </p:sp>
      <p:sp>
        <p:nvSpPr>
          <p:cNvPr id="17" name="Alatunnisteen paikkamerkki 16"/>
          <p:cNvSpPr>
            <a:spLocks noGrp="1"/>
          </p:cNvSpPr>
          <p:nvPr>
            <p:ph type="ftr" sz="quarter" idx="11"/>
          </p:nvPr>
        </p:nvSpPr>
        <p:spPr bwMode="auto">
          <a:xfrm rot="5400000">
            <a:off x="7077269" y="4181669"/>
            <a:ext cx="3657600" cy="384048"/>
          </a:xfrm>
        </p:spPr>
        <p:txBody>
          <a:bodyPr/>
          <a:lstStyle/>
          <a:p>
            <a:endParaRPr lang="fi-FI"/>
          </a:p>
        </p:txBody>
      </p:sp>
      <p:sp>
        <p:nvSpPr>
          <p:cNvPr id="10" name="Suorakulmi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uorakulmi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Suorakulmi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Suorakulmi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uora yhdysviiv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uora yhdysviiv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uora yhdysviiv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uora yhdysviiv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uora yhdysviiv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uora yhdysviiv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Suorakulmi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Ellipsi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llipsi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Ellipsi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Ellipsi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Ellipsi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Dian numeron paikkamerkki 28"/>
          <p:cNvSpPr>
            <a:spLocks noGrp="1"/>
          </p:cNvSpPr>
          <p:nvPr>
            <p:ph type="sldNum" sz="quarter" idx="12"/>
          </p:nvPr>
        </p:nvSpPr>
        <p:spPr bwMode="auto">
          <a:xfrm>
            <a:off x="1325544" y="4928702"/>
            <a:ext cx="609600" cy="517524"/>
          </a:xfrm>
        </p:spPr>
        <p:txBody>
          <a:bodyPr/>
          <a:lstStyle/>
          <a:p>
            <a:fld id="{019AA408-067F-42B8-8943-5EFD3CFA7576}" type="slidenum">
              <a:rPr lang="fi-FI" smtClean="0"/>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Pystysuoran tekstin paikkamerkki 2"/>
          <p:cNvSpPr>
            <a:spLocks noGrp="1"/>
          </p:cNvSpPr>
          <p:nvPr>
            <p:ph type="body" orient="vert" idx="1"/>
          </p:nvPr>
        </p:nvSpPr>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CAD47F4-56DA-4F83-9DBD-0AEB01C48C76}" type="datetimeFigureOut">
              <a:rPr lang="fi-FI" smtClean="0"/>
              <a:t>14.10.2025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19AA408-067F-42B8-8943-5EFD3CFA7576}" type="slidenum">
              <a:rPr lang="fi-FI" smtClean="0"/>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9"/>
            <a:ext cx="1676400" cy="5851525"/>
          </a:xfrm>
        </p:spPr>
        <p:txBody>
          <a:bodyPr vert="eaVert"/>
          <a:lstStyle/>
          <a:p>
            <a:r>
              <a:rPr kumimoji="0" lang="fi-FI"/>
              <a:t>Muokkaa perustyyl. napsautt.</a:t>
            </a:r>
            <a:endParaRPr kumimoji="0" lang="en-US"/>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4CAD47F4-56DA-4F83-9DBD-0AEB01C48C76}" type="datetimeFigureOut">
              <a:rPr lang="fi-FI" smtClean="0"/>
              <a:t>14.10.2025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019AA408-067F-42B8-8943-5EFD3CFA7576}" type="slidenum">
              <a:rPr lang="fi-FI" smtClean="0"/>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yhjä-otsikko-vaalea">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FCE70DF8-19A5-36F4-B9C2-081D9F638E7F}"/>
              </a:ext>
            </a:extLst>
          </p:cNvPr>
          <p:cNvSpPr>
            <a:spLocks noGrp="1"/>
          </p:cNvSpPr>
          <p:nvPr>
            <p:ph type="title"/>
          </p:nvPr>
        </p:nvSpPr>
        <p:spPr>
          <a:xfrm>
            <a:off x="629841" y="1449389"/>
            <a:ext cx="7886700" cy="1325563"/>
          </a:xfrm>
        </p:spPr>
        <p:txBody>
          <a:bodyPr>
            <a:noAutofit/>
          </a:bodyPr>
          <a:lstStyle>
            <a:lvl1pPr algn="ctr">
              <a:defRPr sz="3375">
                <a:solidFill>
                  <a:schemeClr val="tx2"/>
                </a:solidFill>
                <a:latin typeface="Barlow Medium" panose="00000600000000000000" pitchFamily="2" charset="0"/>
              </a:defRPr>
            </a:lvl1pPr>
          </a:lstStyle>
          <a:p>
            <a:r>
              <a:rPr lang="fi-FI"/>
              <a:t>Muokkaa ots. perustyyl. napsautt.</a:t>
            </a:r>
          </a:p>
        </p:txBody>
      </p:sp>
      <p:pic>
        <p:nvPicPr>
          <p:cNvPr id="4" name="Kuva 3" descr="Kuva, joka sisältää kohteen teksti&#10;&#10;Kuvaus luotu automaattisesti">
            <a:extLst>
              <a:ext uri="{FF2B5EF4-FFF2-40B4-BE49-F238E27FC236}">
                <a16:creationId xmlns:a16="http://schemas.microsoft.com/office/drawing/2014/main" id="{4DDC0D00-A19F-C831-75B9-9217D7F96EE1}"/>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7031189" y="5945388"/>
            <a:ext cx="1767379" cy="912612"/>
          </a:xfrm>
          <a:prstGeom prst="rect">
            <a:avLst/>
          </a:prstGeom>
        </p:spPr>
      </p:pic>
    </p:spTree>
    <p:extLst>
      <p:ext uri="{BB962C8B-B14F-4D97-AF65-F5344CB8AC3E}">
        <p14:creationId xmlns:p14="http://schemas.microsoft.com/office/powerpoint/2010/main" val="98896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8" name="Sisällön paikkamerkki 7"/>
          <p:cNvSpPr>
            <a:spLocks noGrp="1"/>
          </p:cNvSpPr>
          <p:nvPr>
            <p:ph sz="quarter" idx="1"/>
          </p:nvPr>
        </p:nvSpPr>
        <p:spPr>
          <a:xfrm>
            <a:off x="457200" y="1600200"/>
            <a:ext cx="7467600" cy="4873752"/>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7" name="Päivämäärän paikkamerkki 6"/>
          <p:cNvSpPr>
            <a:spLocks noGrp="1"/>
          </p:cNvSpPr>
          <p:nvPr>
            <p:ph type="dt" sz="half" idx="14"/>
          </p:nvPr>
        </p:nvSpPr>
        <p:spPr/>
        <p:txBody>
          <a:bodyPr rtlCol="0"/>
          <a:lstStyle/>
          <a:p>
            <a:fld id="{4CAD47F4-56DA-4F83-9DBD-0AEB01C48C76}" type="datetimeFigureOut">
              <a:rPr lang="fi-FI" smtClean="0"/>
              <a:t>14.10.2025</a:t>
            </a:fld>
            <a:endParaRPr lang="fi-FI"/>
          </a:p>
        </p:txBody>
      </p:sp>
      <p:sp>
        <p:nvSpPr>
          <p:cNvPr id="9" name="Dian numeron paikkamerkki 8"/>
          <p:cNvSpPr>
            <a:spLocks noGrp="1"/>
          </p:cNvSpPr>
          <p:nvPr>
            <p:ph type="sldNum" sz="quarter" idx="15"/>
          </p:nvPr>
        </p:nvSpPr>
        <p:spPr/>
        <p:txBody>
          <a:bodyPr rtlCol="0"/>
          <a:lstStyle/>
          <a:p>
            <a:fld id="{019AA408-067F-42B8-8943-5EFD3CFA7576}" type="slidenum">
              <a:rPr lang="fi-FI" smtClean="0"/>
              <a:t>‹#›</a:t>
            </a:fld>
            <a:endParaRPr lang="fi-FI"/>
          </a:p>
        </p:txBody>
      </p:sp>
      <p:sp>
        <p:nvSpPr>
          <p:cNvPr id="10" name="Alatunnisteen paikkamerkki 9"/>
          <p:cNvSpPr>
            <a:spLocks noGrp="1"/>
          </p:cNvSpPr>
          <p:nvPr>
            <p:ph type="ftr" sz="quarter" idx="16"/>
          </p:nvPr>
        </p:nvSpPr>
        <p:spPr/>
        <p:txBody>
          <a:bodyPr rtlCol="0"/>
          <a:lstStyle/>
          <a:p>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2"/>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2286000" y="2895600"/>
            <a:ext cx="6172200" cy="2053590"/>
          </a:xfrm>
        </p:spPr>
        <p:txBody>
          <a:bodyPr/>
          <a:lstStyle>
            <a:lvl1pPr algn="l">
              <a:buNone/>
              <a:defRPr sz="3000" b="1" cap="small" baseline="0"/>
            </a:lvl1pPr>
          </a:lstStyle>
          <a:p>
            <a:r>
              <a:rPr kumimoji="0" lang="fi-FI"/>
              <a:t>Muokkaa perustyyl. napsautt.</a:t>
            </a:r>
            <a:endParaRPr kumimoji="0" lang="en-US"/>
          </a:p>
        </p:txBody>
      </p:sp>
      <p:sp>
        <p:nvSpPr>
          <p:cNvPr id="3" name="Tekstin paikkamerkki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i-FI"/>
              <a:t>Muokkaa tekstin perustyylejä napsauttamalla</a:t>
            </a:r>
          </a:p>
        </p:txBody>
      </p:sp>
      <p:sp>
        <p:nvSpPr>
          <p:cNvPr id="4" name="Päivämäärän paikkamerkki 3"/>
          <p:cNvSpPr>
            <a:spLocks noGrp="1"/>
          </p:cNvSpPr>
          <p:nvPr>
            <p:ph type="dt" sz="half" idx="10"/>
          </p:nvPr>
        </p:nvSpPr>
        <p:spPr bwMode="auto">
          <a:xfrm rot="5400000">
            <a:off x="7763256" y="1170432"/>
            <a:ext cx="2286000" cy="381000"/>
          </a:xfrm>
        </p:spPr>
        <p:txBody>
          <a:bodyPr/>
          <a:lstStyle/>
          <a:p>
            <a:fld id="{4CAD47F4-56DA-4F83-9DBD-0AEB01C48C76}" type="datetimeFigureOut">
              <a:rPr lang="fi-FI" smtClean="0"/>
              <a:t>14.10.2025</a:t>
            </a:fld>
            <a:endParaRPr lang="fi-FI"/>
          </a:p>
        </p:txBody>
      </p:sp>
      <p:sp>
        <p:nvSpPr>
          <p:cNvPr id="5" name="Alatunnisteen paikkamerkki 4"/>
          <p:cNvSpPr>
            <a:spLocks noGrp="1"/>
          </p:cNvSpPr>
          <p:nvPr>
            <p:ph type="ftr" sz="quarter" idx="11"/>
          </p:nvPr>
        </p:nvSpPr>
        <p:spPr bwMode="auto">
          <a:xfrm rot="5400000">
            <a:off x="7077456" y="4178808"/>
            <a:ext cx="3657600" cy="384048"/>
          </a:xfrm>
        </p:spPr>
        <p:txBody>
          <a:bodyPr/>
          <a:lstStyle/>
          <a:p>
            <a:endParaRPr lang="fi-FI"/>
          </a:p>
        </p:txBody>
      </p:sp>
      <p:sp>
        <p:nvSpPr>
          <p:cNvPr id="9" name="Suorakulmi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uorakulmi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uorakulmi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uorakulmi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uora yhdysviiv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uora yhdysviiv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uora yhdysviiv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uora yhdysviiv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uora yhdysviiv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uorakulmi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Ellipsi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Ellipsi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Ellipsi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Ellipsi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llipsi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uora yhdysviiv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Dian numeron paikkamerkki 5"/>
          <p:cNvSpPr>
            <a:spLocks noGrp="1"/>
          </p:cNvSpPr>
          <p:nvPr>
            <p:ph type="sldNum" sz="quarter" idx="12"/>
          </p:nvPr>
        </p:nvSpPr>
        <p:spPr bwMode="auto">
          <a:xfrm>
            <a:off x="1340616" y="4928702"/>
            <a:ext cx="609600" cy="517524"/>
          </a:xfrm>
        </p:spPr>
        <p:txBody>
          <a:bodyPr/>
          <a:lstStyle/>
          <a:p>
            <a:fld id="{019AA408-067F-42B8-8943-5EFD3CFA7576}" type="slidenum">
              <a:rPr lang="fi-FI" smtClean="0"/>
              <a:t>‹#›</a:t>
            </a:fld>
            <a:endParaRPr lang="fi-F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5" name="Päivämäärän paikkamerkki 4"/>
          <p:cNvSpPr>
            <a:spLocks noGrp="1"/>
          </p:cNvSpPr>
          <p:nvPr>
            <p:ph type="dt" sz="half" idx="10"/>
          </p:nvPr>
        </p:nvSpPr>
        <p:spPr/>
        <p:txBody>
          <a:bodyPr/>
          <a:lstStyle/>
          <a:p>
            <a:fld id="{4CAD47F4-56DA-4F83-9DBD-0AEB01C48C76}" type="datetimeFigureOut">
              <a:rPr lang="fi-FI" smtClean="0"/>
              <a:t>14.10.2025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019AA408-067F-42B8-8943-5EFD3CFA7576}" type="slidenum">
              <a:rPr lang="fi-FI" smtClean="0"/>
              <a:t>‹#›</a:t>
            </a:fld>
            <a:endParaRPr lang="fi-FI"/>
          </a:p>
        </p:txBody>
      </p:sp>
      <p:sp>
        <p:nvSpPr>
          <p:cNvPr id="9" name="Sisällön paikkamerkki 8"/>
          <p:cNvSpPr>
            <a:spLocks noGrp="1"/>
          </p:cNvSpPr>
          <p:nvPr>
            <p:ph sz="quarter" idx="1"/>
          </p:nvPr>
        </p:nvSpPr>
        <p:spPr>
          <a:xfrm>
            <a:off x="457200" y="1600200"/>
            <a:ext cx="3657600" cy="45720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11" name="Sisällön paikkamerkki 10"/>
          <p:cNvSpPr>
            <a:spLocks noGrp="1"/>
          </p:cNvSpPr>
          <p:nvPr>
            <p:ph sz="quarter" idx="2"/>
          </p:nvPr>
        </p:nvSpPr>
        <p:spPr>
          <a:xfrm>
            <a:off x="4270248" y="1600200"/>
            <a:ext cx="3657600" cy="45720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7543800" cy="1143000"/>
          </a:xfrm>
        </p:spPr>
        <p:txBody>
          <a:bodyPr anchor="b"/>
          <a:lstStyle>
            <a:lvl1pPr>
              <a:defRPr/>
            </a:lvl1pPr>
          </a:lstStyle>
          <a:p>
            <a:r>
              <a:rPr kumimoji="0" lang="fi-FI"/>
              <a:t>Muokkaa perustyyl. napsautt.</a:t>
            </a:r>
            <a:endParaRPr kumimoji="0" lang="en-US"/>
          </a:p>
        </p:txBody>
      </p:sp>
      <p:sp>
        <p:nvSpPr>
          <p:cNvPr id="7" name="Päivämäärän paikkamerkki 6"/>
          <p:cNvSpPr>
            <a:spLocks noGrp="1"/>
          </p:cNvSpPr>
          <p:nvPr>
            <p:ph type="dt" sz="half" idx="10"/>
          </p:nvPr>
        </p:nvSpPr>
        <p:spPr/>
        <p:txBody>
          <a:bodyPr/>
          <a:lstStyle/>
          <a:p>
            <a:fld id="{4CAD47F4-56DA-4F83-9DBD-0AEB01C48C76}" type="datetimeFigureOut">
              <a:rPr lang="fi-FI" smtClean="0"/>
              <a:t>14.10.2025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019AA408-067F-42B8-8943-5EFD3CFA7576}" type="slidenum">
              <a:rPr lang="fi-FI" smtClean="0"/>
              <a:t>‹#›</a:t>
            </a:fld>
            <a:endParaRPr lang="fi-FI"/>
          </a:p>
        </p:txBody>
      </p:sp>
      <p:sp>
        <p:nvSpPr>
          <p:cNvPr id="11" name="Sisällön paikkamerkki 10"/>
          <p:cNvSpPr>
            <a:spLocks noGrp="1"/>
          </p:cNvSpPr>
          <p:nvPr>
            <p:ph sz="quarter" idx="2"/>
          </p:nvPr>
        </p:nvSpPr>
        <p:spPr>
          <a:xfrm>
            <a:off x="457200" y="2362200"/>
            <a:ext cx="3657600" cy="38862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13" name="Sisällön paikkamerkki 12"/>
          <p:cNvSpPr>
            <a:spLocks noGrp="1"/>
          </p:cNvSpPr>
          <p:nvPr>
            <p:ph sz="quarter" idx="4"/>
          </p:nvPr>
        </p:nvSpPr>
        <p:spPr>
          <a:xfrm>
            <a:off x="4371975" y="2362200"/>
            <a:ext cx="3657600" cy="3886200"/>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12" name="Tekstin paikkamerkki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i-FI"/>
              <a:t>Muokkaa tekstin perustyylejä napsauttamalla</a:t>
            </a:r>
          </a:p>
        </p:txBody>
      </p:sp>
      <p:sp>
        <p:nvSpPr>
          <p:cNvPr id="14" name="Tekstin paikkamerkki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i-FI"/>
              <a:t>Muokkaa tekstin perustyylejä napsauttamalla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6" name="Päivämäärän paikkamerkki 5"/>
          <p:cNvSpPr>
            <a:spLocks noGrp="1"/>
          </p:cNvSpPr>
          <p:nvPr>
            <p:ph type="dt" sz="half" idx="10"/>
          </p:nvPr>
        </p:nvSpPr>
        <p:spPr/>
        <p:txBody>
          <a:bodyPr rtlCol="0"/>
          <a:lstStyle/>
          <a:p>
            <a:fld id="{4CAD47F4-56DA-4F83-9DBD-0AEB01C48C76}" type="datetimeFigureOut">
              <a:rPr lang="fi-FI" smtClean="0"/>
              <a:t>14.10.2025</a:t>
            </a:fld>
            <a:endParaRPr lang="fi-FI"/>
          </a:p>
        </p:txBody>
      </p:sp>
      <p:sp>
        <p:nvSpPr>
          <p:cNvPr id="7" name="Dian numeron paikkamerkki 6"/>
          <p:cNvSpPr>
            <a:spLocks noGrp="1"/>
          </p:cNvSpPr>
          <p:nvPr>
            <p:ph type="sldNum" sz="quarter" idx="11"/>
          </p:nvPr>
        </p:nvSpPr>
        <p:spPr/>
        <p:txBody>
          <a:bodyPr rtlCol="0"/>
          <a:lstStyle/>
          <a:p>
            <a:fld id="{019AA408-067F-42B8-8943-5EFD3CFA7576}" type="slidenum">
              <a:rPr lang="fi-FI" smtClean="0"/>
              <a:t>‹#›</a:t>
            </a:fld>
            <a:endParaRPr lang="fi-FI"/>
          </a:p>
        </p:txBody>
      </p:sp>
      <p:sp>
        <p:nvSpPr>
          <p:cNvPr id="8" name="Alatunnisteen paikkamerkki 7"/>
          <p:cNvSpPr>
            <a:spLocks noGrp="1"/>
          </p:cNvSpPr>
          <p:nvPr>
            <p:ph type="ftr" sz="quarter" idx="12"/>
          </p:nvPr>
        </p:nvSpPr>
        <p:spPr/>
        <p:txBody>
          <a:bodyPr rtlCol="0"/>
          <a:lstStyle/>
          <a:p>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CAD47F4-56DA-4F83-9DBD-0AEB01C48C76}" type="datetimeFigureOut">
              <a:rPr lang="fi-FI" smtClean="0"/>
              <a:t>14.10.2025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019AA408-067F-42B8-8943-5EFD3CFA7576}" type="slidenum">
              <a:rPr lang="fi-FI" smtClean="0"/>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1">
        <a:schemeClr val="bg1"/>
      </p:bgRef>
    </p:bg>
    <p:spTree>
      <p:nvGrpSpPr>
        <p:cNvPr id="1" name=""/>
        <p:cNvGrpSpPr/>
        <p:nvPr/>
      </p:nvGrpSpPr>
      <p:grpSpPr>
        <a:xfrm>
          <a:off x="0" y="0"/>
          <a:ext cx="0" cy="0"/>
          <a:chOff x="0" y="0"/>
          <a:chExt cx="0" cy="0"/>
        </a:xfrm>
      </p:grpSpPr>
      <p:sp>
        <p:nvSpPr>
          <p:cNvPr id="10" name="Suora yhdysviiv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Otsikk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i-FI"/>
              <a:t>Muokkaa perustyyl. napsautt.</a:t>
            </a:r>
            <a:endParaRPr kumimoji="0" lang="en-US"/>
          </a:p>
        </p:txBody>
      </p:sp>
      <p:sp>
        <p:nvSpPr>
          <p:cNvPr id="3" name="Tekstin paikkamerkki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i-FI"/>
              <a:t>Muokkaa tekstin perustyylejä napsauttamalla</a:t>
            </a:r>
          </a:p>
        </p:txBody>
      </p:sp>
      <p:sp>
        <p:nvSpPr>
          <p:cNvPr id="8" name="Suora yhdysviiv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uora yhdysviiv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uora yhdysviiv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uorakulmi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uora yhdysviiv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i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Sisällön paikkamerkki 17"/>
          <p:cNvSpPr>
            <a:spLocks noGrp="1"/>
          </p:cNvSpPr>
          <p:nvPr>
            <p:ph sz="quarter" idx="1"/>
          </p:nvPr>
        </p:nvSpPr>
        <p:spPr>
          <a:xfrm>
            <a:off x="304800" y="274320"/>
            <a:ext cx="5638800" cy="6327648"/>
          </a:xfrm>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21" name="Päivämäärän paikkamerkki 20"/>
          <p:cNvSpPr>
            <a:spLocks noGrp="1"/>
          </p:cNvSpPr>
          <p:nvPr>
            <p:ph type="dt" sz="half" idx="14"/>
          </p:nvPr>
        </p:nvSpPr>
        <p:spPr/>
        <p:txBody>
          <a:bodyPr rtlCol="0"/>
          <a:lstStyle/>
          <a:p>
            <a:fld id="{4CAD47F4-56DA-4F83-9DBD-0AEB01C48C76}" type="datetimeFigureOut">
              <a:rPr lang="fi-FI" smtClean="0"/>
              <a:t>14.10.2025</a:t>
            </a:fld>
            <a:endParaRPr lang="fi-FI"/>
          </a:p>
        </p:txBody>
      </p:sp>
      <p:sp>
        <p:nvSpPr>
          <p:cNvPr id="22" name="Dian numeron paikkamerkki 21"/>
          <p:cNvSpPr>
            <a:spLocks noGrp="1"/>
          </p:cNvSpPr>
          <p:nvPr>
            <p:ph type="sldNum" sz="quarter" idx="15"/>
          </p:nvPr>
        </p:nvSpPr>
        <p:spPr/>
        <p:txBody>
          <a:bodyPr rtlCol="0"/>
          <a:lstStyle/>
          <a:p>
            <a:fld id="{019AA408-067F-42B8-8943-5EFD3CFA7576}" type="slidenum">
              <a:rPr lang="fi-FI" smtClean="0"/>
              <a:t>‹#›</a:t>
            </a:fld>
            <a:endParaRPr lang="fi-FI"/>
          </a:p>
        </p:txBody>
      </p:sp>
      <p:sp>
        <p:nvSpPr>
          <p:cNvPr id="23" name="Alatunnisteen paikkamerkki 22"/>
          <p:cNvSpPr>
            <a:spLocks noGrp="1"/>
          </p:cNvSpPr>
          <p:nvPr>
            <p:ph type="ftr" sz="quarter" idx="16"/>
          </p:nvPr>
        </p:nvSpPr>
        <p:spPr/>
        <p:txBody>
          <a:bodyPr rtlCol="0"/>
          <a:lstStyle/>
          <a:p>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9" name="Suora yhdysviiv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i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Otsikko 1"/>
          <p:cNvSpPr>
            <a:spLocks noGrp="1"/>
          </p:cNvSpPr>
          <p:nvPr>
            <p:ph type="title"/>
          </p:nvPr>
        </p:nvSpPr>
        <p:spPr>
          <a:xfrm rot="5400000">
            <a:off x="3350133" y="3200400"/>
            <a:ext cx="6309360" cy="457200"/>
          </a:xfrm>
        </p:spPr>
        <p:txBody>
          <a:bodyPr anchor="b"/>
          <a:lstStyle>
            <a:lvl1pPr algn="l">
              <a:buNone/>
              <a:defRPr sz="2000" b="1"/>
            </a:lvl1pPr>
          </a:lstStyle>
          <a:p>
            <a:r>
              <a:rPr kumimoji="0" lang="fi-FI"/>
              <a:t>Muokkaa perustyyl. napsautt.</a:t>
            </a:r>
            <a:endParaRPr kumimoji="0" lang="en-US"/>
          </a:p>
        </p:txBody>
      </p:sp>
      <p:sp>
        <p:nvSpPr>
          <p:cNvPr id="3" name="Kuvan paikkamerkki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i-FI"/>
              <a:t>Lisää kuva napsauttamalla kuvaketta</a:t>
            </a:r>
            <a:endParaRPr kumimoji="0" lang="en-US"/>
          </a:p>
        </p:txBody>
      </p:sp>
      <p:sp>
        <p:nvSpPr>
          <p:cNvPr id="4" name="Tekstin paikkamerkki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i-FI"/>
              <a:t>Muokkaa tekstin perustyylejä napsauttamalla</a:t>
            </a:r>
          </a:p>
        </p:txBody>
      </p:sp>
      <p:sp>
        <p:nvSpPr>
          <p:cNvPr id="10" name="Suora yhdysviiv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uorakulmi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uora yhdysviiv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uora yhdysviiv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uora yhdysviiv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äivämäärän paikkamerkki 16"/>
          <p:cNvSpPr>
            <a:spLocks noGrp="1"/>
          </p:cNvSpPr>
          <p:nvPr>
            <p:ph type="dt" sz="half" idx="10"/>
          </p:nvPr>
        </p:nvSpPr>
        <p:spPr/>
        <p:txBody>
          <a:bodyPr rtlCol="0"/>
          <a:lstStyle/>
          <a:p>
            <a:fld id="{4CAD47F4-56DA-4F83-9DBD-0AEB01C48C76}" type="datetimeFigureOut">
              <a:rPr lang="fi-FI" smtClean="0"/>
              <a:t>14.10.2025</a:t>
            </a:fld>
            <a:endParaRPr lang="fi-FI"/>
          </a:p>
        </p:txBody>
      </p:sp>
      <p:sp>
        <p:nvSpPr>
          <p:cNvPr id="18" name="Dian numeron paikkamerkki 17"/>
          <p:cNvSpPr>
            <a:spLocks noGrp="1"/>
          </p:cNvSpPr>
          <p:nvPr>
            <p:ph type="sldNum" sz="quarter" idx="11"/>
          </p:nvPr>
        </p:nvSpPr>
        <p:spPr/>
        <p:txBody>
          <a:bodyPr rtlCol="0"/>
          <a:lstStyle/>
          <a:p>
            <a:fld id="{019AA408-067F-42B8-8943-5EFD3CFA7576}" type="slidenum">
              <a:rPr lang="fi-FI" smtClean="0"/>
              <a:t>‹#›</a:t>
            </a:fld>
            <a:endParaRPr lang="fi-FI"/>
          </a:p>
        </p:txBody>
      </p:sp>
      <p:sp>
        <p:nvSpPr>
          <p:cNvPr id="21" name="Alatunnisteen paikkamerkki 20"/>
          <p:cNvSpPr>
            <a:spLocks noGrp="1"/>
          </p:cNvSpPr>
          <p:nvPr>
            <p:ph type="ftr" sz="quarter" idx="12"/>
          </p:nvPr>
        </p:nvSpPr>
        <p:spPr/>
        <p:txBody>
          <a:bodyPr rtlCol="0"/>
          <a:lstStyle/>
          <a:p>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uora yhdysviiv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Otsikon paikkamerkki 21"/>
          <p:cNvSpPr>
            <a:spLocks noGrp="1"/>
          </p:cNvSpPr>
          <p:nvPr>
            <p:ph type="title"/>
          </p:nvPr>
        </p:nvSpPr>
        <p:spPr>
          <a:xfrm>
            <a:off x="457200" y="274638"/>
            <a:ext cx="7467600" cy="1143000"/>
          </a:xfrm>
          <a:prstGeom prst="rect">
            <a:avLst/>
          </a:prstGeom>
        </p:spPr>
        <p:txBody>
          <a:bodyPr vert="horz" anchor="b">
            <a:normAutofit/>
          </a:bodyPr>
          <a:lstStyle/>
          <a:p>
            <a:r>
              <a:rPr kumimoji="0" lang="fi-FI"/>
              <a:t>Muokkaa perustyyl. napsautt.</a:t>
            </a:r>
            <a:endParaRPr kumimoji="0" lang="en-US"/>
          </a:p>
        </p:txBody>
      </p:sp>
      <p:sp>
        <p:nvSpPr>
          <p:cNvPr id="13" name="Tekstin paikkamerkki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i-FI"/>
              <a:t>Muokkaa tekstin perustyylejä napsauttamalla</a:t>
            </a:r>
          </a:p>
          <a:p>
            <a:pPr lvl="1" eaLnBrk="1" latinLnBrk="0" hangingPunct="1"/>
            <a:r>
              <a:rPr kumimoji="0" lang="fi-FI"/>
              <a:t>toinen taso</a:t>
            </a:r>
          </a:p>
          <a:p>
            <a:pPr lvl="2" eaLnBrk="1" latinLnBrk="0" hangingPunct="1"/>
            <a:r>
              <a:rPr kumimoji="0" lang="fi-FI"/>
              <a:t>kolmas taso</a:t>
            </a:r>
          </a:p>
          <a:p>
            <a:pPr lvl="3" eaLnBrk="1" latinLnBrk="0" hangingPunct="1"/>
            <a:r>
              <a:rPr kumimoji="0" lang="fi-FI"/>
              <a:t>neljäs taso</a:t>
            </a:r>
          </a:p>
          <a:p>
            <a:pPr lvl="4" eaLnBrk="1" latinLnBrk="0" hangingPunct="1"/>
            <a:r>
              <a:rPr kumimoji="0" lang="fi-FI"/>
              <a:t>viides taso</a:t>
            </a:r>
            <a:endParaRPr kumimoji="0" lang="en-US"/>
          </a:p>
        </p:txBody>
      </p:sp>
      <p:sp>
        <p:nvSpPr>
          <p:cNvPr id="14" name="Päivämäärän paikkamerkki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AD47F4-56DA-4F83-9DBD-0AEB01C48C76}" type="datetimeFigureOut">
              <a:rPr lang="fi-FI" smtClean="0"/>
              <a:t>14.10.2025</a:t>
            </a:fld>
            <a:endParaRPr lang="fi-FI"/>
          </a:p>
        </p:txBody>
      </p:sp>
      <p:sp>
        <p:nvSpPr>
          <p:cNvPr id="3" name="Alatunnisteen paikkamerk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i-FI"/>
          </a:p>
        </p:txBody>
      </p:sp>
      <p:sp>
        <p:nvSpPr>
          <p:cNvPr id="7" name="Suora yhdysviiv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uora yhdysviiv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Suorakulmi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uora yhdysviiv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i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Dian numeron paikkamerkki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19AA408-067F-42B8-8943-5EFD3CFA7576}" type="slidenum">
              <a:rPr lang="fi-FI" smtClean="0"/>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unijatiede.net/2016/01/17/vuorokausirytmin_saately/" TargetMode="External"/><Relationship Id="rId13" Type="http://schemas.openxmlformats.org/officeDocument/2006/relationships/hyperlink" Target="https://askelterveyteen.com/diabeteksella-ja-uniongelmilla-usein-yhteys/" TargetMode="External"/><Relationship Id="rId3" Type="http://schemas.openxmlformats.org/officeDocument/2006/relationships/hyperlink" Target="http://www.terveysverkko.fi/tietopankki/terveysliikunta/uni/" TargetMode="External"/><Relationship Id="rId7" Type="http://schemas.openxmlformats.org/officeDocument/2006/relationships/hyperlink" Target="https://unijatiede.net/2016/05/15/mista-aivot-tietavat-milloin-ja-kuinka-paljon-on-nukuttava/" TargetMode="External"/><Relationship Id="rId12" Type="http://schemas.openxmlformats.org/officeDocument/2006/relationships/hyperlink" Target="https://www.kaypahoito.fi/nix02647" TargetMode="External"/><Relationship Id="rId2" Type="http://schemas.openxmlformats.org/officeDocument/2006/relationships/hyperlink" Target="http://www.yths.fi/terveystieto_ja_tutkimus/terveystietopankki/39/unettomuu" TargetMode="External"/><Relationship Id="rId16" Type="http://schemas.openxmlformats.org/officeDocument/2006/relationships/hyperlink" Target="https://thl.fi/aiheet/elintavat-ja-ravitsemus/uni" TargetMode="External"/><Relationship Id="rId1" Type="http://schemas.openxmlformats.org/officeDocument/2006/relationships/slideLayout" Target="../slideLayouts/slideLayout2.xml"/><Relationship Id="rId6" Type="http://schemas.openxmlformats.org/officeDocument/2006/relationships/hyperlink" Target="http://www.aivoliitto.fi/" TargetMode="External"/><Relationship Id="rId11" Type="http://schemas.openxmlformats.org/officeDocument/2006/relationships/hyperlink" Target="https://www.potilaanlaakarilehti.fi/artikkelit/unilaake-voi-pahentaa-unettomuutta/" TargetMode="External"/><Relationship Id="rId5" Type="http://schemas.openxmlformats.org/officeDocument/2006/relationships/hyperlink" Target="https://yle.fi/aihe/artikkeli/2017/01/31/suomalaisten-younet-lyhentyneet-valtaosa-karsii-univajeesta" TargetMode="External"/><Relationship Id="rId15" Type="http://schemas.openxmlformats.org/officeDocument/2006/relationships/hyperlink" Target="https://helda.helsinki.fi/server/api/core/bitstreams/6b367013-9730-4581-8037-d93c447637b0/content" TargetMode="External"/><Relationship Id="rId10" Type="http://schemas.openxmlformats.org/officeDocument/2006/relationships/hyperlink" Target="https://www.terveyskirjasto.fi/lam00074" TargetMode="External"/><Relationship Id="rId4" Type="http://schemas.openxmlformats.org/officeDocument/2006/relationships/hyperlink" Target="https://www.mielenterveysseura.fi/fi/kehitt%C3%A4mistoiminta/lapset-ja-nuoret/unitehdas/unitehdas-unen-abczzz/tavallisimpia-uniongelmia-0" TargetMode="External"/><Relationship Id="rId9" Type="http://schemas.openxmlformats.org/officeDocument/2006/relationships/hyperlink" Target="https://www.duodecimlehti.fi/duo14941" TargetMode="External"/><Relationship Id="rId14" Type="http://schemas.openxmlformats.org/officeDocument/2006/relationships/hyperlink" Target="https://www.theseus.fi/bitstream/handle/10024/169335/Unettomuuden%20l%C3%A4%C3%A4kkeet%C3%B6n%20hoito%20kirjallinen%20opas%20PDF.pdf?sequence=2&amp;isAllowed=y"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2286000" y="1196752"/>
            <a:ext cx="6172200" cy="3821810"/>
          </a:xfrm>
        </p:spPr>
        <p:txBody>
          <a:bodyPr vert="horz" lIns="91440" tIns="45720" rIns="91440" bIns="45720" anchor="b">
            <a:normAutofit/>
          </a:bodyPr>
          <a:lstStyle/>
          <a:p>
            <a:br>
              <a:rPr lang="fi-FI"/>
            </a:br>
            <a:br>
              <a:rPr lang="fi-FI"/>
            </a:br>
            <a:r>
              <a:rPr lang="fi-FI"/>
              <a:t>Unesta ja</a:t>
            </a:r>
            <a:br>
              <a:rPr lang="fi-FI"/>
            </a:br>
            <a:r>
              <a:rPr lang="fi-FI"/>
              <a:t>unettomuudesta  </a:t>
            </a:r>
            <a:br>
              <a:rPr lang="fi-FI"/>
            </a:br>
            <a:endParaRPr lang="fi-FI"/>
          </a:p>
        </p:txBody>
      </p:sp>
      <p:sp>
        <p:nvSpPr>
          <p:cNvPr id="3" name="Alaotsikko 2"/>
          <p:cNvSpPr>
            <a:spLocks noGrp="1"/>
          </p:cNvSpPr>
          <p:nvPr>
            <p:ph type="subTitle" idx="1"/>
          </p:nvPr>
        </p:nvSpPr>
        <p:spPr/>
        <p:txBody>
          <a:bodyPr vert="horz" lIns="91440" tIns="45720" rIns="91440" bIns="45720" anchor="t">
            <a:normAutofit/>
          </a:bodyPr>
          <a:lstStyle/>
          <a:p>
            <a:r>
              <a:rPr lang="fi-FI" dirty="0"/>
              <a:t>Tuija Halko – Liukkonen </a:t>
            </a:r>
          </a:p>
          <a:p>
            <a:r>
              <a:rPr lang="fi-FI" dirty="0"/>
              <a:t>Neurologinen asiantuntijahoitaja (YAMK, LMEP) EKHVA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9645" y="980728"/>
            <a:ext cx="424847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84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nukahtamisesta</a:t>
            </a:r>
          </a:p>
        </p:txBody>
      </p:sp>
      <p:sp>
        <p:nvSpPr>
          <p:cNvPr id="3" name="Sisällön paikkamerkki 2"/>
          <p:cNvSpPr>
            <a:spLocks noGrp="1"/>
          </p:cNvSpPr>
          <p:nvPr>
            <p:ph sz="quarter" idx="1"/>
          </p:nvPr>
        </p:nvSpPr>
        <p:spPr/>
        <p:txBody>
          <a:bodyPr vert="horz" lIns="91440" tIns="45720" rIns="91440" bIns="45720" anchor="t">
            <a:noAutofit/>
          </a:bodyPr>
          <a:lstStyle/>
          <a:p>
            <a:r>
              <a:rPr lang="fi-FI" sz="2000" dirty="0"/>
              <a:t>Uni on ihmisen </a:t>
            </a:r>
            <a:r>
              <a:rPr lang="fi-FI" sz="2000" b="1" dirty="0">
                <a:solidFill>
                  <a:srgbClr val="0070C0"/>
                </a:solidFill>
              </a:rPr>
              <a:t>aivotoiminnan tila</a:t>
            </a:r>
            <a:r>
              <a:rPr lang="fi-FI" sz="2000" dirty="0">
                <a:solidFill>
                  <a:srgbClr val="0070C0"/>
                </a:solidFill>
              </a:rPr>
              <a:t>, jossa </a:t>
            </a:r>
            <a:r>
              <a:rPr lang="fi-FI" sz="2000" b="1" dirty="0">
                <a:solidFill>
                  <a:srgbClr val="0070C0"/>
                </a:solidFill>
              </a:rPr>
              <a:t>tietoinen yhteys olemassaoloon on poikki</a:t>
            </a:r>
          </a:p>
          <a:p>
            <a:r>
              <a:rPr lang="fi-FI" sz="2000" dirty="0"/>
              <a:t>Normaalisti  terve ihminen nukahtaa noin 10-20 minuutissa ja on yön aikana hereillä vajaat puoli tuntia</a:t>
            </a:r>
          </a:p>
          <a:p>
            <a:r>
              <a:rPr lang="fi-FI" sz="2000" dirty="0"/>
              <a:t>Uni on tarkan säätelyn alainen </a:t>
            </a:r>
            <a:r>
              <a:rPr lang="fi-FI" sz="2000" b="1" dirty="0"/>
              <a:t>aivotoiminnan tila</a:t>
            </a:r>
            <a:r>
              <a:rPr lang="fi-FI" sz="2000" dirty="0"/>
              <a:t>, jonka aikana perusuni (NREM-uni) ja vilkeuni (</a:t>
            </a:r>
            <a:r>
              <a:rPr lang="fi-FI" sz="2000" dirty="0" err="1"/>
              <a:t>REM-uni</a:t>
            </a:r>
            <a:r>
              <a:rPr lang="fi-FI" sz="2000" dirty="0"/>
              <a:t>) vuorottelevat. Yöuni koostuu vilkeunesta (</a:t>
            </a:r>
            <a:r>
              <a:rPr lang="fi-FI" sz="2000" dirty="0" err="1"/>
              <a:t>REM-uni</a:t>
            </a:r>
            <a:r>
              <a:rPr lang="fi-FI" sz="2000" dirty="0"/>
              <a:t>)) ja perusunesta (NREM).</a:t>
            </a:r>
          </a:p>
          <a:p>
            <a:r>
              <a:rPr lang="fi-FI" sz="2000" dirty="0"/>
              <a:t>Yöuni kulkee vaiheissa </a:t>
            </a:r>
          </a:p>
          <a:p>
            <a:r>
              <a:rPr lang="fi-FI" sz="2000" b="1" u="sng" dirty="0">
                <a:solidFill>
                  <a:srgbClr val="0070C0"/>
                </a:solidFill>
              </a:rPr>
              <a:t>Ihmisen yöunen pituus muuttuu iän myötä</a:t>
            </a:r>
            <a:r>
              <a:rPr lang="fi-FI" sz="2000" dirty="0"/>
              <a:t>, ja yöunen aikana erilaiset univaiheet vuorottelevat</a:t>
            </a:r>
            <a:endParaRPr lang="fi-FI" sz="2000" dirty="0">
              <a:ea typeface="+mn-lt"/>
              <a:cs typeface="+mn-lt"/>
            </a:endParaRPr>
          </a:p>
          <a:p>
            <a:endParaRPr lang="fi-FI" sz="2000"/>
          </a:p>
        </p:txBody>
      </p:sp>
      <p:pic>
        <p:nvPicPr>
          <p:cNvPr id="5" name="Kuva 5">
            <a:extLst>
              <a:ext uri="{FF2B5EF4-FFF2-40B4-BE49-F238E27FC236}">
                <a16:creationId xmlns:a16="http://schemas.microsoft.com/office/drawing/2014/main" id="{3133F88F-34E3-36D8-06C6-0D2A323E0B7C}"/>
              </a:ext>
            </a:extLst>
          </p:cNvPr>
          <p:cNvPicPr>
            <a:picLocks noChangeAspect="1"/>
          </p:cNvPicPr>
          <p:nvPr/>
        </p:nvPicPr>
        <p:blipFill>
          <a:blip r:embed="rId2"/>
          <a:stretch>
            <a:fillRect/>
          </a:stretch>
        </p:blipFill>
        <p:spPr>
          <a:xfrm>
            <a:off x="5569233" y="114786"/>
            <a:ext cx="2114621" cy="1366587"/>
          </a:xfrm>
          <a:prstGeom prst="rect">
            <a:avLst/>
          </a:prstGeom>
        </p:spPr>
      </p:pic>
    </p:spTree>
    <p:extLst>
      <p:ext uri="{BB962C8B-B14F-4D97-AF65-F5344CB8AC3E}">
        <p14:creationId xmlns:p14="http://schemas.microsoft.com/office/powerpoint/2010/main" val="220645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4FE7C-01E1-43B6-8B9B-6AEEB1D1129D}"/>
              </a:ext>
            </a:extLst>
          </p:cNvPr>
          <p:cNvSpPr>
            <a:spLocks noGrp="1"/>
          </p:cNvSpPr>
          <p:nvPr>
            <p:ph type="title"/>
          </p:nvPr>
        </p:nvSpPr>
        <p:spPr/>
        <p:txBody>
          <a:bodyPr vert="horz" lIns="91440" tIns="45720" rIns="91440" bIns="45720" anchor="b">
            <a:normAutofit/>
          </a:bodyPr>
          <a:lstStyle/>
          <a:p>
            <a:r>
              <a:rPr lang="fi-FI"/>
              <a:t>Kevyen unen vaihe</a:t>
            </a:r>
          </a:p>
        </p:txBody>
      </p:sp>
      <p:sp>
        <p:nvSpPr>
          <p:cNvPr id="3" name="Sisällön paikkamerkki 2">
            <a:extLst>
              <a:ext uri="{FF2B5EF4-FFF2-40B4-BE49-F238E27FC236}">
                <a16:creationId xmlns:a16="http://schemas.microsoft.com/office/drawing/2014/main" id="{2584E2FB-6907-4636-B08C-52E2A6C2E3F1}"/>
              </a:ext>
            </a:extLst>
          </p:cNvPr>
          <p:cNvSpPr>
            <a:spLocks noGrp="1"/>
          </p:cNvSpPr>
          <p:nvPr>
            <p:ph sz="quarter" idx="1"/>
          </p:nvPr>
        </p:nvSpPr>
        <p:spPr/>
        <p:txBody>
          <a:bodyPr vert="horz" lIns="91440" tIns="45720" rIns="91440" bIns="45720" anchor="t">
            <a:normAutofit/>
          </a:bodyPr>
          <a:lstStyle/>
          <a:p>
            <a:pPr>
              <a:spcBef>
                <a:spcPct val="20000"/>
              </a:spcBef>
              <a:spcAft>
                <a:spcPct val="0"/>
              </a:spcAft>
            </a:pPr>
            <a:r>
              <a:rPr lang="fi-FI" b="1">
                <a:solidFill>
                  <a:srgbClr val="0070C0"/>
                </a:solidFill>
                <a:ea typeface="+mn-lt"/>
                <a:cs typeface="+mn-lt"/>
              </a:rPr>
              <a:t>Yöuni kulkee vaiheissa</a:t>
            </a:r>
            <a:r>
              <a:rPr lang="fi-FI">
                <a:ea typeface="+mn-lt"/>
                <a:cs typeface="+mn-lt"/>
              </a:rPr>
              <a:t>: kevyen unen vaihe alkaa heti nukahtamisen jälkeen. </a:t>
            </a:r>
            <a:endParaRPr lang="en-US">
              <a:ea typeface="+mn-lt"/>
              <a:cs typeface="+mn-lt"/>
            </a:endParaRPr>
          </a:p>
          <a:p>
            <a:pPr>
              <a:spcBef>
                <a:spcPct val="20000"/>
              </a:spcBef>
              <a:spcAft>
                <a:spcPct val="0"/>
              </a:spcAft>
            </a:pPr>
            <a:r>
              <a:rPr lang="fi-FI">
                <a:ea typeface="+mn-lt"/>
                <a:cs typeface="+mn-lt"/>
              </a:rPr>
              <a:t>Kevyen unen vaihe kestää ainoastaan 2-5 minuuttia. Sen jälkeen uni hieman syvenee toiseen kevyen unen vaiheeseen. Lihakset rentoutuvat entisestään, sydämen syke hidastuu ja ruumiinlämpö laskee. Kurkun lihasten veltostuminen voi aiheuttaa kuorsausta tai tuhinaa </a:t>
            </a:r>
            <a:r>
              <a:rPr lang="fi-FI">
                <a:latin typeface="Century Schoolbook"/>
                <a:ea typeface="+mn-lt"/>
                <a:cs typeface="+mn-lt"/>
              </a:rPr>
              <a:t>- </a:t>
            </a:r>
            <a:r>
              <a:rPr lang="fi-FI">
                <a:latin typeface="Century Schoolbook"/>
                <a:ea typeface="+mn-lt"/>
                <a:cs typeface="Calibri"/>
              </a:rPr>
              <a:t>kesto</a:t>
            </a:r>
            <a:r>
              <a:rPr lang="fi-FI">
                <a:latin typeface="Century Schoolbook"/>
                <a:ea typeface="+mn-lt"/>
                <a:cs typeface="+mn-lt"/>
              </a:rPr>
              <a:t> noin 20 minuuttia</a:t>
            </a:r>
            <a:endParaRPr lang="en-US">
              <a:latin typeface="Century Schoolbook"/>
              <a:ea typeface="+mn-lt"/>
              <a:cs typeface="+mn-lt"/>
            </a:endParaRPr>
          </a:p>
          <a:p>
            <a:pPr>
              <a:spcBef>
                <a:spcPct val="20000"/>
              </a:spcBef>
              <a:spcAft>
                <a:spcPct val="0"/>
              </a:spcAft>
            </a:pPr>
            <a:r>
              <a:rPr lang="fi-FI">
                <a:ea typeface="+mn-lt"/>
                <a:cs typeface="+mn-lt"/>
              </a:rPr>
              <a:t>Kahta ensimmäistä vaihetta kutsutaan yleisesti kevyeksi uneksi </a:t>
            </a:r>
            <a:r>
              <a:rPr lang="fi-FI" i="1">
                <a:ea typeface="+mn-lt"/>
                <a:cs typeface="+mn-lt"/>
              </a:rPr>
              <a:t>(häiriö herkkää..)</a:t>
            </a:r>
            <a:endParaRPr lang="en-US">
              <a:ea typeface="+mn-lt"/>
              <a:cs typeface="+mn-lt"/>
            </a:endParaRPr>
          </a:p>
          <a:p>
            <a:pPr>
              <a:spcBef>
                <a:spcPct val="20000"/>
              </a:spcBef>
              <a:spcAft>
                <a:spcPct val="0"/>
              </a:spcAft>
            </a:pPr>
            <a:endParaRPr lang="fi-FI"/>
          </a:p>
        </p:txBody>
      </p:sp>
      <p:pic>
        <p:nvPicPr>
          <p:cNvPr id="4" name="Kuva 4" descr="Kuva, joka sisältää kohteen selkärangaton, niveljalkainen&#10;&#10;Kuvaus luotu automaattisesti">
            <a:extLst>
              <a:ext uri="{FF2B5EF4-FFF2-40B4-BE49-F238E27FC236}">
                <a16:creationId xmlns:a16="http://schemas.microsoft.com/office/drawing/2014/main" id="{2F78EFD2-0FAF-BEE8-2485-CD44F4347804}"/>
              </a:ext>
            </a:extLst>
          </p:cNvPr>
          <p:cNvPicPr>
            <a:picLocks noChangeAspect="1"/>
          </p:cNvPicPr>
          <p:nvPr/>
        </p:nvPicPr>
        <p:blipFill>
          <a:blip r:embed="rId2"/>
          <a:stretch>
            <a:fillRect/>
          </a:stretch>
        </p:blipFill>
        <p:spPr>
          <a:xfrm>
            <a:off x="4258069" y="150322"/>
            <a:ext cx="2260720" cy="1469716"/>
          </a:xfrm>
          <a:prstGeom prst="rect">
            <a:avLst/>
          </a:prstGeom>
        </p:spPr>
      </p:pic>
    </p:spTree>
    <p:extLst>
      <p:ext uri="{BB962C8B-B14F-4D97-AF65-F5344CB8AC3E}">
        <p14:creationId xmlns:p14="http://schemas.microsoft.com/office/powerpoint/2010/main" val="1584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9F2DC-2730-4A90-9125-CB3FE671C0E9}"/>
              </a:ext>
            </a:extLst>
          </p:cNvPr>
          <p:cNvSpPr>
            <a:spLocks noGrp="1"/>
          </p:cNvSpPr>
          <p:nvPr>
            <p:ph type="title"/>
          </p:nvPr>
        </p:nvSpPr>
        <p:spPr/>
        <p:txBody>
          <a:bodyPr vert="horz" lIns="91440" tIns="45720" rIns="91440" bIns="45720" anchor="b">
            <a:normAutofit/>
          </a:bodyPr>
          <a:lstStyle/>
          <a:p>
            <a:r>
              <a:rPr lang="fi-FI"/>
              <a:t>Uni etenee kevyestä syvään</a:t>
            </a:r>
          </a:p>
        </p:txBody>
      </p:sp>
      <p:sp>
        <p:nvSpPr>
          <p:cNvPr id="3" name="Sisällön paikkamerkki 2">
            <a:extLst>
              <a:ext uri="{FF2B5EF4-FFF2-40B4-BE49-F238E27FC236}">
                <a16:creationId xmlns:a16="http://schemas.microsoft.com/office/drawing/2014/main" id="{555ABFEE-5FDF-41C3-802A-69B62930B4FC}"/>
              </a:ext>
            </a:extLst>
          </p:cNvPr>
          <p:cNvSpPr>
            <a:spLocks noGrp="1"/>
          </p:cNvSpPr>
          <p:nvPr>
            <p:ph sz="quarter" idx="1"/>
          </p:nvPr>
        </p:nvSpPr>
        <p:spPr/>
        <p:txBody>
          <a:bodyPr vert="horz" lIns="91440" tIns="45720" rIns="91440" bIns="45720" anchor="t">
            <a:normAutofit fontScale="85000" lnSpcReduction="10000"/>
          </a:bodyPr>
          <a:lstStyle/>
          <a:p>
            <a:pPr>
              <a:spcBef>
                <a:spcPct val="20000"/>
              </a:spcBef>
              <a:spcAft>
                <a:spcPct val="0"/>
              </a:spcAft>
            </a:pPr>
            <a:r>
              <a:rPr lang="fi-FI" b="1">
                <a:solidFill>
                  <a:srgbClr val="0070C0"/>
                </a:solidFill>
                <a:ea typeface="+mn-lt"/>
                <a:cs typeface="+mn-lt"/>
              </a:rPr>
              <a:t>Syvän unen vaihe</a:t>
            </a:r>
            <a:r>
              <a:rPr lang="fi-FI">
                <a:ea typeface="+mn-lt"/>
                <a:cs typeface="+mn-lt"/>
              </a:rPr>
              <a:t> alkaa noin 25 minuutin kuluttua nukahtamisesta</a:t>
            </a:r>
          </a:p>
          <a:p>
            <a:pPr>
              <a:spcBef>
                <a:spcPct val="20000"/>
              </a:spcBef>
              <a:spcAft>
                <a:spcPct val="0"/>
              </a:spcAft>
            </a:pPr>
            <a:r>
              <a:rPr lang="fi-FI">
                <a:ea typeface="+mn-lt"/>
                <a:cs typeface="+mn-lt"/>
              </a:rPr>
              <a:t>Kun ihminen unessa kytkeytyy irti ulkoisesta maailmasta, eri osien </a:t>
            </a:r>
            <a:r>
              <a:rPr lang="fi-FI" b="1">
                <a:solidFill>
                  <a:srgbClr val="0070C0"/>
                </a:solidFill>
                <a:ea typeface="+mn-lt"/>
                <a:cs typeface="+mn-lt"/>
              </a:rPr>
              <a:t>hermosolut alkavat sen sijaan toimia samassa tahdissa</a:t>
            </a:r>
            <a:r>
              <a:rPr lang="fi-FI">
                <a:ea typeface="+mn-lt"/>
                <a:cs typeface="+mn-lt"/>
              </a:rPr>
              <a:t>. Varsinkin unen ensimmäisen kolmanneksen aikana ne asettuvat kaikki samaan </a:t>
            </a:r>
            <a:r>
              <a:rPr lang="fi-FI" b="1">
                <a:solidFill>
                  <a:srgbClr val="0070C0"/>
                </a:solidFill>
                <a:ea typeface="+mn-lt"/>
                <a:cs typeface="+mn-lt"/>
              </a:rPr>
              <a:t>hidasaaltorytmiin</a:t>
            </a:r>
            <a:r>
              <a:rPr lang="fi-FI">
                <a:ea typeface="+mn-lt"/>
                <a:cs typeface="+mn-lt"/>
              </a:rPr>
              <a:t>. Tämä syvän unen vaihe on unen jaksoista tärkein. </a:t>
            </a:r>
            <a:r>
              <a:rPr lang="fi-FI" b="1" u="sng">
                <a:solidFill>
                  <a:srgbClr val="0070C0"/>
                </a:solidFill>
                <a:ea typeface="+mn-lt"/>
                <a:cs typeface="+mn-lt"/>
              </a:rPr>
              <a:t>Jos nukkuu liian vähän, syvä uni on se, joka korvautuu ensimmäisenä</a:t>
            </a:r>
          </a:p>
          <a:p>
            <a:pPr>
              <a:spcBef>
                <a:spcPct val="20000"/>
              </a:spcBef>
              <a:spcAft>
                <a:spcPct val="0"/>
              </a:spcAft>
            </a:pPr>
            <a:r>
              <a:rPr lang="fi-FI">
                <a:ea typeface="+mn-lt"/>
                <a:cs typeface="+mn-lt"/>
              </a:rPr>
              <a:t>Syvän aikana</a:t>
            </a:r>
            <a:r>
              <a:rPr lang="fi-FI">
                <a:solidFill>
                  <a:schemeClr val="accent1">
                    <a:lumMod val="75000"/>
                  </a:schemeClr>
                </a:solidFill>
                <a:ea typeface="+mn-lt"/>
                <a:cs typeface="+mn-lt"/>
              </a:rPr>
              <a:t> </a:t>
            </a:r>
            <a:r>
              <a:rPr lang="fi-FI" b="1">
                <a:solidFill>
                  <a:srgbClr val="0070C0"/>
                </a:solidFill>
                <a:ea typeface="+mn-lt"/>
                <a:cs typeface="+mn-lt"/>
              </a:rPr>
              <a:t>aivojen sähköinen toiminta on hitaimmillaan. </a:t>
            </a:r>
            <a:r>
              <a:rPr lang="fi-FI">
                <a:ea typeface="+mn-lt"/>
                <a:cs typeface="+mn-lt"/>
              </a:rPr>
              <a:t>Mitä syvempi uni, sitä heikommin aivot reagoivat ulkopuolisiin ärsykkeisiin</a:t>
            </a:r>
            <a:r>
              <a:rPr lang="fi-FI">
                <a:solidFill>
                  <a:schemeClr val="accent1">
                    <a:lumMod val="75000"/>
                  </a:schemeClr>
                </a:solidFill>
                <a:ea typeface="+mn-lt"/>
                <a:cs typeface="+mn-lt"/>
              </a:rPr>
              <a:t>. </a:t>
            </a:r>
            <a:r>
              <a:rPr lang="fi-FI">
                <a:ea typeface="+mn-lt"/>
                <a:cs typeface="+mn-lt"/>
              </a:rPr>
              <a:t>Syvästä unesta herääminen on vaikeaa ja epämiellyttävää. Syvästä perusunesta ihmistä on hyvin vaikeaa saada hereille edes metelöimällä tai ravistelemalla. Syynä tähän on se, että aistinelimiin tulevat ulkoiset ärsykkeet eivät tavoita aivoja</a:t>
            </a:r>
            <a:endParaRPr lang="fi-FI"/>
          </a:p>
        </p:txBody>
      </p:sp>
      <p:pic>
        <p:nvPicPr>
          <p:cNvPr id="4" name="Kuva 4" descr="Kuva, joka sisältää kohteen selkärangaton, niveljalkainen&#10;&#10;Kuvaus luotu automaattisesti">
            <a:extLst>
              <a:ext uri="{FF2B5EF4-FFF2-40B4-BE49-F238E27FC236}">
                <a16:creationId xmlns:a16="http://schemas.microsoft.com/office/drawing/2014/main" id="{26D31DD3-911F-63AA-6BE7-9F58C3E619C4}"/>
              </a:ext>
            </a:extLst>
          </p:cNvPr>
          <p:cNvPicPr>
            <a:picLocks noChangeAspect="1"/>
          </p:cNvPicPr>
          <p:nvPr/>
        </p:nvPicPr>
        <p:blipFill>
          <a:blip r:embed="rId2"/>
          <a:stretch>
            <a:fillRect/>
          </a:stretch>
        </p:blipFill>
        <p:spPr>
          <a:xfrm>
            <a:off x="5770611" y="167510"/>
            <a:ext cx="2466975" cy="1504092"/>
          </a:xfrm>
          <a:prstGeom prst="rect">
            <a:avLst/>
          </a:prstGeom>
        </p:spPr>
      </p:pic>
    </p:spTree>
    <p:extLst>
      <p:ext uri="{BB962C8B-B14F-4D97-AF65-F5344CB8AC3E}">
        <p14:creationId xmlns:p14="http://schemas.microsoft.com/office/powerpoint/2010/main" val="1707863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BE0962-4C2F-4D6C-BFEA-19CB6012A89B}"/>
              </a:ext>
            </a:extLst>
          </p:cNvPr>
          <p:cNvSpPr>
            <a:spLocks noGrp="1"/>
          </p:cNvSpPr>
          <p:nvPr>
            <p:ph type="title"/>
          </p:nvPr>
        </p:nvSpPr>
        <p:spPr/>
        <p:txBody>
          <a:bodyPr vert="horz" lIns="91440" tIns="45720" rIns="91440" bIns="45720" anchor="b">
            <a:normAutofit/>
          </a:bodyPr>
          <a:lstStyle/>
          <a:p>
            <a:r>
              <a:rPr lang="fi-FI"/>
              <a:t>Unen syklit</a:t>
            </a:r>
          </a:p>
        </p:txBody>
      </p:sp>
      <p:sp>
        <p:nvSpPr>
          <p:cNvPr id="3" name="Sisällön paikkamerkki 2">
            <a:extLst>
              <a:ext uri="{FF2B5EF4-FFF2-40B4-BE49-F238E27FC236}">
                <a16:creationId xmlns:a16="http://schemas.microsoft.com/office/drawing/2014/main" id="{137CB7E1-4A4E-47B2-98E0-5FE381530F7D}"/>
              </a:ext>
            </a:extLst>
          </p:cNvPr>
          <p:cNvSpPr>
            <a:spLocks noGrp="1"/>
          </p:cNvSpPr>
          <p:nvPr>
            <p:ph sz="quarter" idx="1"/>
          </p:nvPr>
        </p:nvSpPr>
        <p:spPr/>
        <p:txBody>
          <a:bodyPr vert="horz" lIns="91440" tIns="45720" rIns="91440" bIns="45720" anchor="t">
            <a:normAutofit fontScale="85000" lnSpcReduction="10000"/>
          </a:bodyPr>
          <a:lstStyle/>
          <a:p>
            <a:pPr>
              <a:spcBef>
                <a:spcPct val="20000"/>
              </a:spcBef>
              <a:spcAft>
                <a:spcPct val="0"/>
              </a:spcAft>
            </a:pPr>
            <a:r>
              <a:rPr lang="fi-FI">
                <a:ea typeface="+mn-lt"/>
                <a:cs typeface="+mn-lt"/>
              </a:rPr>
              <a:t>Syvä uni kestää noin puoli tuntia. Sen jälkeen aivot palaavat nopeasti kevyeen uneen. Tässä vaiheessa silmät alkavat liikkua. Aivot aktivoituvat yhtä vilkkaiksi kuin valveilla ollessa. </a:t>
            </a:r>
            <a:r>
              <a:rPr lang="fi-FI" b="1">
                <a:solidFill>
                  <a:srgbClr val="0070C0"/>
                </a:solidFill>
                <a:ea typeface="+mn-lt"/>
                <a:cs typeface="+mn-lt"/>
              </a:rPr>
              <a:t>Nukkuja näkee unta erityisesti vilke- eli </a:t>
            </a:r>
            <a:r>
              <a:rPr lang="fi-FI" b="1" err="1">
                <a:solidFill>
                  <a:srgbClr val="0070C0"/>
                </a:solidFill>
                <a:ea typeface="+mn-lt"/>
                <a:cs typeface="+mn-lt"/>
              </a:rPr>
              <a:t>REM-unen</a:t>
            </a:r>
            <a:r>
              <a:rPr lang="fi-FI" b="1">
                <a:solidFill>
                  <a:srgbClr val="0070C0"/>
                </a:solidFill>
                <a:ea typeface="+mn-lt"/>
                <a:cs typeface="+mn-lt"/>
              </a:rPr>
              <a:t> aikana</a:t>
            </a:r>
            <a:r>
              <a:rPr lang="fi-FI">
                <a:ea typeface="+mn-lt"/>
                <a:cs typeface="+mn-lt"/>
              </a:rPr>
              <a:t>. </a:t>
            </a:r>
            <a:endParaRPr lang="en-US">
              <a:ea typeface="+mn-lt"/>
              <a:cs typeface="+mn-lt"/>
            </a:endParaRPr>
          </a:p>
          <a:p>
            <a:pPr>
              <a:spcBef>
                <a:spcPct val="20000"/>
              </a:spcBef>
              <a:spcAft>
                <a:spcPct val="0"/>
              </a:spcAft>
            </a:pPr>
            <a:r>
              <a:rPr lang="fi-FI">
                <a:ea typeface="+mn-lt"/>
                <a:cs typeface="+mn-lt"/>
              </a:rPr>
              <a:t>Syvä perusuni vaihtuu jälleen vilkeuneksi, joka kestää hieman pitempään kuin edellisellä kerralla ja pitenee yön kuluessa jopa 30 minuuttia kestäviksi jaksoiksi. Tämä kaava toistuu kaikilla terveillä aikuisilla yöunen aikana</a:t>
            </a:r>
            <a:endParaRPr lang="en-US">
              <a:ea typeface="+mn-lt"/>
              <a:cs typeface="+mn-lt"/>
            </a:endParaRPr>
          </a:p>
          <a:p>
            <a:pPr>
              <a:spcBef>
                <a:spcPct val="20000"/>
              </a:spcBef>
              <a:spcAft>
                <a:spcPct val="0"/>
              </a:spcAft>
            </a:pPr>
            <a:r>
              <a:rPr lang="fi-FI" b="1">
                <a:solidFill>
                  <a:srgbClr val="0070C0"/>
                </a:solidFill>
                <a:ea typeface="+mn-lt"/>
                <a:cs typeface="+mn-lt"/>
              </a:rPr>
              <a:t>Unisyklejä tehdään yön aikana noin 4-6</a:t>
            </a:r>
          </a:p>
          <a:p>
            <a:pPr>
              <a:spcBef>
                <a:spcPct val="20000"/>
              </a:spcBef>
              <a:spcAft>
                <a:spcPct val="0"/>
              </a:spcAft>
            </a:pPr>
            <a:r>
              <a:rPr lang="fi-FI">
                <a:ea typeface="+mn-lt"/>
                <a:cs typeface="+mn-lt"/>
              </a:rPr>
              <a:t>Sykli kestää aina </a:t>
            </a:r>
            <a:r>
              <a:rPr lang="fi-FI" b="1">
                <a:solidFill>
                  <a:srgbClr val="0070C0"/>
                </a:solidFill>
                <a:ea typeface="+mn-lt"/>
                <a:cs typeface="+mn-lt"/>
              </a:rPr>
              <a:t>noin puolitoista tuntia kerrallaan</a:t>
            </a:r>
            <a:endParaRPr lang="fi-FI">
              <a:solidFill>
                <a:srgbClr val="000000"/>
              </a:solidFill>
              <a:ea typeface="+mn-lt"/>
              <a:cs typeface="+mn-lt"/>
            </a:endParaRPr>
          </a:p>
          <a:p>
            <a:pPr>
              <a:spcBef>
                <a:spcPct val="20000"/>
              </a:spcBef>
              <a:spcAft>
                <a:spcPct val="0"/>
              </a:spcAft>
            </a:pPr>
            <a:r>
              <a:rPr lang="fi-FI" b="1" u="sng">
                <a:solidFill>
                  <a:srgbClr val="0070C0"/>
                </a:solidFill>
                <a:ea typeface="+mn-lt"/>
                <a:cs typeface="+mn-lt"/>
              </a:rPr>
              <a:t>Alkuyöstä syvää unta on enemmän</a:t>
            </a:r>
            <a:r>
              <a:rPr lang="fi-FI" b="1">
                <a:solidFill>
                  <a:srgbClr val="0070C0"/>
                </a:solidFill>
                <a:ea typeface="+mn-lt"/>
                <a:cs typeface="+mn-lt"/>
              </a:rPr>
              <a:t>, kun taas aamua kohden unisykleissä REM-jaksot ovat pidempiä, unennäkeminen lisääntyy aamua kohti, heräily helpompaa</a:t>
            </a:r>
            <a:r>
              <a:rPr lang="fi-FI">
                <a:ea typeface="+mn-lt"/>
                <a:cs typeface="+mn-lt"/>
              </a:rPr>
              <a:t> (vrt. ympäristön äänet, valo) </a:t>
            </a:r>
            <a:endParaRPr lang="fi-FI"/>
          </a:p>
          <a:p>
            <a:endParaRPr lang="fi-FI"/>
          </a:p>
        </p:txBody>
      </p:sp>
      <p:pic>
        <p:nvPicPr>
          <p:cNvPr id="4" name="Kuva 4" descr="Kuva, joka sisältää kohteen sisä&#10;&#10;Kuvaus luotu automaattisesti">
            <a:extLst>
              <a:ext uri="{FF2B5EF4-FFF2-40B4-BE49-F238E27FC236}">
                <a16:creationId xmlns:a16="http://schemas.microsoft.com/office/drawing/2014/main" id="{2FF6CC1A-29CE-6BB2-9027-00483141EC0D}"/>
              </a:ext>
            </a:extLst>
          </p:cNvPr>
          <p:cNvPicPr>
            <a:picLocks noChangeAspect="1"/>
          </p:cNvPicPr>
          <p:nvPr/>
        </p:nvPicPr>
        <p:blipFill>
          <a:blip r:embed="rId2"/>
          <a:stretch>
            <a:fillRect/>
          </a:stretch>
        </p:blipFill>
        <p:spPr>
          <a:xfrm>
            <a:off x="3174618" y="160421"/>
            <a:ext cx="2382253" cy="1372173"/>
          </a:xfrm>
          <a:prstGeom prst="rect">
            <a:avLst/>
          </a:prstGeom>
        </p:spPr>
      </p:pic>
    </p:spTree>
    <p:extLst>
      <p:ext uri="{BB962C8B-B14F-4D97-AF65-F5344CB8AC3E}">
        <p14:creationId xmlns:p14="http://schemas.microsoft.com/office/powerpoint/2010/main" val="309774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3" descr="Kuva, joka sisältää kohteen teksti&#10;&#10;Kuvaus luotu automaattisesti">
            <a:extLst>
              <a:ext uri="{FF2B5EF4-FFF2-40B4-BE49-F238E27FC236}">
                <a16:creationId xmlns:a16="http://schemas.microsoft.com/office/drawing/2014/main" id="{21C98472-AA92-2C8F-B411-5F8FDF245703}"/>
              </a:ext>
            </a:extLst>
          </p:cNvPr>
          <p:cNvPicPr>
            <a:picLocks noChangeAspect="1"/>
          </p:cNvPicPr>
          <p:nvPr/>
        </p:nvPicPr>
        <p:blipFill>
          <a:blip r:embed="rId2"/>
          <a:stretch>
            <a:fillRect/>
          </a:stretch>
        </p:blipFill>
        <p:spPr>
          <a:xfrm>
            <a:off x="266472" y="162549"/>
            <a:ext cx="7553465" cy="5000426"/>
          </a:xfrm>
          <a:prstGeom prst="rect">
            <a:avLst/>
          </a:prstGeom>
        </p:spPr>
      </p:pic>
      <p:sp>
        <p:nvSpPr>
          <p:cNvPr id="4" name="Tekstiruutu 3">
            <a:extLst>
              <a:ext uri="{FF2B5EF4-FFF2-40B4-BE49-F238E27FC236}">
                <a16:creationId xmlns:a16="http://schemas.microsoft.com/office/drawing/2014/main" id="{B776C3B7-DB7B-3C5B-E1A8-7EFDAD533304}"/>
              </a:ext>
            </a:extLst>
          </p:cNvPr>
          <p:cNvSpPr txBox="1"/>
          <p:nvPr/>
        </p:nvSpPr>
        <p:spPr>
          <a:xfrm>
            <a:off x="526308" y="4817353"/>
            <a:ext cx="855571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ea typeface="+mn-lt"/>
                <a:cs typeface="+mn-lt"/>
              </a:rPr>
              <a:t>Syvän NREM-unen on katsottu vaikuttavan aineenvaihduntaan, lepoon ja palautumiseen, kun taas </a:t>
            </a:r>
            <a:r>
              <a:rPr lang="fi-FI" dirty="0" err="1">
                <a:ea typeface="+mn-lt"/>
                <a:cs typeface="+mn-lt"/>
              </a:rPr>
              <a:t>REM-unen</a:t>
            </a:r>
            <a:r>
              <a:rPr lang="fi-FI" dirty="0">
                <a:ea typeface="+mn-lt"/>
                <a:cs typeface="+mn-lt"/>
              </a:rPr>
              <a:t> aikana muisti, oppiminen ja mielenterveys eheytyvät. Toisaalta syvä uni mahdollistaa oppimisen ja teoreettisen tiedon muistiin painamisen ja </a:t>
            </a:r>
            <a:r>
              <a:rPr lang="fi-FI" dirty="0" err="1">
                <a:ea typeface="+mn-lt"/>
                <a:cs typeface="+mn-lt"/>
              </a:rPr>
              <a:t>REM-unta</a:t>
            </a:r>
            <a:r>
              <a:rPr lang="fi-FI" dirty="0">
                <a:ea typeface="+mn-lt"/>
                <a:cs typeface="+mn-lt"/>
              </a:rPr>
              <a:t> tarvitaan konkreettisten asioiden, kuten pyörällä ajamisen, oppimisen tallentamiseen. (Huutoniemi ja Partinen 2015, 29-32.) </a:t>
            </a:r>
            <a:endParaRPr lang="fi-FI" dirty="0"/>
          </a:p>
        </p:txBody>
      </p:sp>
    </p:spTree>
    <p:extLst>
      <p:ext uri="{BB962C8B-B14F-4D97-AF65-F5344CB8AC3E}">
        <p14:creationId xmlns:p14="http://schemas.microsoft.com/office/powerpoint/2010/main" val="3969062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Aivopesu</a:t>
            </a:r>
          </a:p>
        </p:txBody>
      </p:sp>
      <p:sp>
        <p:nvSpPr>
          <p:cNvPr id="3" name="Sisällön paikkamerkki 2"/>
          <p:cNvSpPr>
            <a:spLocks noGrp="1"/>
          </p:cNvSpPr>
          <p:nvPr>
            <p:ph sz="quarter" idx="1"/>
          </p:nvPr>
        </p:nvSpPr>
        <p:spPr/>
        <p:txBody>
          <a:bodyPr vert="horz" lIns="91440" tIns="45720" rIns="91440" bIns="45720" anchor="t">
            <a:normAutofit fontScale="85000" lnSpcReduction="20000"/>
          </a:bodyPr>
          <a:lstStyle/>
          <a:p>
            <a:endParaRPr lang="fi-FI"/>
          </a:p>
          <a:p>
            <a:r>
              <a:rPr lang="fi-FI" dirty="0" err="1">
                <a:ea typeface="+mn-lt"/>
                <a:cs typeface="+mn-lt"/>
              </a:rPr>
              <a:t>Tanskal</a:t>
            </a:r>
            <a:r>
              <a:rPr lang="fi-FI" dirty="0">
                <a:ea typeface="+mn-lt"/>
                <a:cs typeface="+mn-lt"/>
              </a:rPr>
              <a:t>. neurotieteilijä Maiken </a:t>
            </a:r>
            <a:r>
              <a:rPr lang="fi-FI" dirty="0" err="1">
                <a:ea typeface="+mn-lt"/>
                <a:cs typeface="+mn-lt"/>
              </a:rPr>
              <a:t>Nedergaard</a:t>
            </a:r>
            <a:r>
              <a:rPr lang="fi-FI" dirty="0">
                <a:ea typeface="+mn-lt"/>
                <a:cs typeface="+mn-lt"/>
              </a:rPr>
              <a:t> v 2013 </a:t>
            </a:r>
          </a:p>
          <a:p>
            <a:r>
              <a:rPr lang="fi-FI" dirty="0"/>
              <a:t>Aivojen nestekierto, </a:t>
            </a:r>
            <a:r>
              <a:rPr lang="fi-FI" dirty="0" err="1"/>
              <a:t>glymfaattinen</a:t>
            </a:r>
            <a:r>
              <a:rPr lang="fi-FI" dirty="0"/>
              <a:t> systeemi on aivojen toiminnalle välttämätöntä --&gt; </a:t>
            </a:r>
            <a:r>
              <a:rPr lang="fi-FI" dirty="0">
                <a:ea typeface="+mn-lt"/>
                <a:cs typeface="+mn-lt"/>
              </a:rPr>
              <a:t>aivojen soluvälitila kasvavaa ja nestekierron tehostuu unen aikana</a:t>
            </a:r>
            <a:endParaRPr lang="fi-FI" dirty="0"/>
          </a:p>
          <a:p>
            <a:r>
              <a:rPr lang="fi-FI" dirty="0" err="1"/>
              <a:t>Glymfaattinen</a:t>
            </a:r>
            <a:r>
              <a:rPr lang="fi-FI" dirty="0"/>
              <a:t> järjestelmä= </a:t>
            </a:r>
            <a:r>
              <a:rPr lang="fi-FI" b="1" dirty="0">
                <a:solidFill>
                  <a:srgbClr val="0070C0"/>
                </a:solidFill>
              </a:rPr>
              <a:t>aivoselkäydinneste (</a:t>
            </a:r>
            <a:r>
              <a:rPr lang="fi-FI" b="1" dirty="0" err="1">
                <a:solidFill>
                  <a:srgbClr val="0070C0"/>
                </a:solidFill>
              </a:rPr>
              <a:t>likvor</a:t>
            </a:r>
            <a:r>
              <a:rPr lang="fi-FI" b="1" dirty="0">
                <a:solidFill>
                  <a:srgbClr val="0070C0"/>
                </a:solidFill>
              </a:rPr>
              <a:t>) huuhtelee aivoja syvän unen aikana</a:t>
            </a:r>
          </a:p>
          <a:p>
            <a:r>
              <a:rPr lang="fi-FI" dirty="0"/>
              <a:t>Järjestelmän tarkoituksena on poistaa erilaisia aineenvaihdunnan tuotteita, liukoisia proteiineja ja ylimääräistä aivoselkäydinnestettä</a:t>
            </a:r>
            <a:endParaRPr lang="fi-FI" dirty="0">
              <a:ea typeface="+mn-lt"/>
              <a:cs typeface="+mn-lt"/>
            </a:endParaRPr>
          </a:p>
          <a:p>
            <a:r>
              <a:rPr lang="fi-FI" dirty="0">
                <a:ea typeface="+mn-lt"/>
                <a:cs typeface="+mn-lt"/>
              </a:rPr>
              <a:t>Uni auttaa toksisten materiaalien poistumista aivoista</a:t>
            </a:r>
          </a:p>
          <a:p>
            <a:r>
              <a:rPr lang="fi-FI" b="1" dirty="0">
                <a:solidFill>
                  <a:srgbClr val="0070C0"/>
                </a:solidFill>
                <a:ea typeface="+mn-lt"/>
                <a:cs typeface="+mn-lt"/>
              </a:rPr>
              <a:t>Aivopuhdistuma voi tapahtua vain unen aikana</a:t>
            </a:r>
            <a:r>
              <a:rPr lang="fi-FI" dirty="0">
                <a:ea typeface="+mn-lt"/>
                <a:cs typeface="+mn-lt"/>
              </a:rPr>
              <a:t>, jos unet jäävät vähiin, aivojen huuhtelu jää tekemättä ja solujen välinen kommunikointi kärsii,</a:t>
            </a:r>
            <a:r>
              <a:rPr lang="fi-FI" dirty="0"/>
              <a:t> muisti pätkii, mieliala ailahtelee ja stressi lisääntyy</a:t>
            </a:r>
            <a:endParaRPr lang="fi-FI" dirty="0">
              <a:ea typeface="+mn-lt"/>
              <a:cs typeface="+mn-lt"/>
            </a:endParaRPr>
          </a:p>
          <a:p>
            <a:r>
              <a:rPr lang="fi-FI" dirty="0"/>
              <a:t>Kts MTV 3, Viiden jälkeen 19.2.25 (21.51)</a:t>
            </a:r>
          </a:p>
          <a:p>
            <a:pPr marL="0" indent="0">
              <a:buNone/>
            </a:pPr>
            <a:endParaRPr lang="en-US"/>
          </a:p>
          <a:p>
            <a:endParaRPr lang="fi-FI"/>
          </a:p>
        </p:txBody>
      </p:sp>
      <p:pic>
        <p:nvPicPr>
          <p:cNvPr id="4" name="Kuva 4">
            <a:extLst>
              <a:ext uri="{FF2B5EF4-FFF2-40B4-BE49-F238E27FC236}">
                <a16:creationId xmlns:a16="http://schemas.microsoft.com/office/drawing/2014/main" id="{6B8F200B-635E-4573-B4FB-310CAF6399F1}"/>
              </a:ext>
            </a:extLst>
          </p:cNvPr>
          <p:cNvPicPr>
            <a:picLocks noChangeAspect="1"/>
          </p:cNvPicPr>
          <p:nvPr/>
        </p:nvPicPr>
        <p:blipFill>
          <a:blip r:embed="rId2"/>
          <a:stretch>
            <a:fillRect/>
          </a:stretch>
        </p:blipFill>
        <p:spPr>
          <a:xfrm>
            <a:off x="5538158" y="124681"/>
            <a:ext cx="2743200" cy="1467293"/>
          </a:xfrm>
          <a:prstGeom prst="rect">
            <a:avLst/>
          </a:prstGeom>
        </p:spPr>
      </p:pic>
    </p:spTree>
    <p:extLst>
      <p:ext uri="{BB962C8B-B14F-4D97-AF65-F5344CB8AC3E}">
        <p14:creationId xmlns:p14="http://schemas.microsoft.com/office/powerpoint/2010/main" val="420822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5CCF7A-06EE-E1C8-D227-F9BBDF4FB5C3}"/>
              </a:ext>
            </a:extLst>
          </p:cNvPr>
          <p:cNvSpPr>
            <a:spLocks noGrp="1"/>
          </p:cNvSpPr>
          <p:nvPr>
            <p:ph type="title"/>
          </p:nvPr>
        </p:nvSpPr>
        <p:spPr/>
        <p:txBody>
          <a:bodyPr vert="horz" lIns="91440" tIns="45720" rIns="91440" bIns="45720" anchor="b">
            <a:normAutofit/>
          </a:bodyPr>
          <a:lstStyle/>
          <a:p>
            <a:r>
              <a:rPr lang="fi-FI" sz="2800" dirty="0">
                <a:solidFill>
                  <a:srgbClr val="303030"/>
                </a:solidFill>
                <a:latin typeface="Century"/>
                <a:cs typeface="Arial"/>
              </a:rPr>
              <a:t>Uni puhdistaa aivot</a:t>
            </a:r>
          </a:p>
        </p:txBody>
      </p:sp>
      <p:sp>
        <p:nvSpPr>
          <p:cNvPr id="3" name="Sisällön paikkamerkki 2">
            <a:extLst>
              <a:ext uri="{FF2B5EF4-FFF2-40B4-BE49-F238E27FC236}">
                <a16:creationId xmlns:a16="http://schemas.microsoft.com/office/drawing/2014/main" id="{FAEE9A00-90FC-9978-2A18-6CE4B5BBE6C5}"/>
              </a:ext>
            </a:extLst>
          </p:cNvPr>
          <p:cNvSpPr>
            <a:spLocks noGrp="1"/>
          </p:cNvSpPr>
          <p:nvPr>
            <p:ph sz="quarter" idx="1"/>
          </p:nvPr>
        </p:nvSpPr>
        <p:spPr/>
        <p:txBody>
          <a:bodyPr vert="horz" lIns="91440" tIns="45720" rIns="91440" bIns="45720" anchor="t">
            <a:normAutofit lnSpcReduction="10000"/>
          </a:bodyPr>
          <a:lstStyle/>
          <a:p>
            <a:r>
              <a:rPr lang="fi-FI" sz="2000" dirty="0">
                <a:solidFill>
                  <a:srgbClr val="303030"/>
                </a:solidFill>
                <a:latin typeface="Arial"/>
                <a:ea typeface="Source Sans Pro"/>
                <a:cs typeface="Arial"/>
              </a:rPr>
              <a:t>Unitilan, niin luontaisen unen kuin nukutuksen aikaisen tajunnantilan, aikana aivo-selkäydinneste pääsee huuhtelemaan soluvälitiloja syvemmältä kuin valvetilan aikana ja kuljettaa solujen aineenvaihdunnan kuona-aineet pois</a:t>
            </a:r>
            <a:endParaRPr lang="fi-FI" sz="2000" dirty="0">
              <a:solidFill>
                <a:srgbClr val="000000"/>
              </a:solidFill>
              <a:latin typeface="Arial"/>
              <a:ea typeface="Source Sans Pro"/>
              <a:cs typeface="Arial"/>
            </a:endParaRPr>
          </a:p>
          <a:p>
            <a:r>
              <a:rPr lang="fi-FI" sz="2000" dirty="0">
                <a:solidFill>
                  <a:srgbClr val="303030"/>
                </a:solidFill>
                <a:latin typeface="Arial"/>
                <a:ea typeface="Source Sans Pro"/>
                <a:cs typeface="Arial"/>
              </a:rPr>
              <a:t>Tämä tapahtuu unitilan aikana kaksi kertaa tehokkaammin kuin valvetilan aikana</a:t>
            </a:r>
            <a:endParaRPr lang="fi-FI" sz="2000" dirty="0">
              <a:latin typeface="Arial"/>
              <a:cs typeface="Arial"/>
            </a:endParaRPr>
          </a:p>
          <a:p>
            <a:r>
              <a:rPr lang="fi-FI" sz="2000" dirty="0">
                <a:solidFill>
                  <a:srgbClr val="303030"/>
                </a:solidFill>
                <a:latin typeface="Arial"/>
                <a:ea typeface="Source Sans Pro"/>
                <a:cs typeface="Arial"/>
              </a:rPr>
              <a:t>Unen aikana syvimmissä univaiheissa soluvauriot korjautuvat ja hermosolujen väliset kytkennät vahvistuvat etenkin muistin kannalta tärkeillä aivoalueilla. Näillä aivoalueilla syntyy mahdollisesti myös uusia hermosoluja vielä aikuisiälläkin</a:t>
            </a:r>
            <a:endParaRPr lang="fi-FI" sz="2000" dirty="0">
              <a:solidFill>
                <a:srgbClr val="000000"/>
              </a:solidFill>
              <a:latin typeface="Arial"/>
              <a:ea typeface="Source Sans Pro"/>
              <a:cs typeface="Arial"/>
            </a:endParaRPr>
          </a:p>
          <a:p>
            <a:r>
              <a:rPr lang="fi-FI" sz="2000" dirty="0">
                <a:solidFill>
                  <a:srgbClr val="303030"/>
                </a:solidFill>
                <a:latin typeface="Arial"/>
                <a:ea typeface="Source Sans Pro"/>
                <a:cs typeface="Arial"/>
              </a:rPr>
              <a:t>Toisaalta hermosolujen välisiä synapsiyhteyksiä karsiutuu paitsi tilan säästämiseksi mahdollisesti myös energiakulutuksen pienentämiseksi</a:t>
            </a:r>
            <a:endParaRPr lang="fi-FI" sz="2000">
              <a:latin typeface="Arial"/>
              <a:cs typeface="Arial"/>
            </a:endParaRPr>
          </a:p>
          <a:p>
            <a:r>
              <a:rPr lang="fi-FI" sz="2000" b="1" dirty="0">
                <a:solidFill>
                  <a:srgbClr val="303030"/>
                </a:solidFill>
                <a:latin typeface="Arial"/>
                <a:ea typeface="Source Sans Pro"/>
                <a:cs typeface="Arial"/>
              </a:rPr>
              <a:t>Huonolaatuinen yöuni ja unilääkkeiden jatkuva käyttö lisäävät riskiä sairastua muistisairauteen, koska  aivojen kuona-aineet </a:t>
            </a:r>
            <a:r>
              <a:rPr lang="fi-FI" sz="2000" b="1" err="1">
                <a:solidFill>
                  <a:srgbClr val="303030"/>
                </a:solidFill>
                <a:latin typeface="Arial"/>
                <a:ea typeface="Source Sans Pro"/>
                <a:cs typeface="Arial"/>
              </a:rPr>
              <a:t>esim.beeta-amayloidi</a:t>
            </a:r>
            <a:r>
              <a:rPr lang="fi-FI" sz="2000" b="1" dirty="0">
                <a:solidFill>
                  <a:srgbClr val="303030"/>
                </a:solidFill>
                <a:latin typeface="Arial"/>
                <a:ea typeface="Source Sans Pro"/>
                <a:cs typeface="Arial"/>
              </a:rPr>
              <a:t> eivät poistu aivoista</a:t>
            </a:r>
          </a:p>
          <a:p>
            <a:endParaRPr lang="fi-FI" sz="2000" dirty="0">
              <a:latin typeface="Arial"/>
              <a:cs typeface="Arial"/>
            </a:endParaRPr>
          </a:p>
        </p:txBody>
      </p:sp>
    </p:spTree>
    <p:extLst>
      <p:ext uri="{BB962C8B-B14F-4D97-AF65-F5344CB8AC3E}">
        <p14:creationId xmlns:p14="http://schemas.microsoft.com/office/powerpoint/2010/main" val="1586684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49337B-9301-4C71-9698-F93B839435A7}"/>
              </a:ext>
            </a:extLst>
          </p:cNvPr>
          <p:cNvSpPr>
            <a:spLocks noGrp="1"/>
          </p:cNvSpPr>
          <p:nvPr>
            <p:ph type="title"/>
          </p:nvPr>
        </p:nvSpPr>
        <p:spPr/>
        <p:txBody>
          <a:bodyPr/>
          <a:lstStyle/>
          <a:p>
            <a:endParaRPr lang="fi-FI"/>
          </a:p>
        </p:txBody>
      </p:sp>
      <p:pic>
        <p:nvPicPr>
          <p:cNvPr id="4" name="Kuva 4">
            <a:extLst>
              <a:ext uri="{FF2B5EF4-FFF2-40B4-BE49-F238E27FC236}">
                <a16:creationId xmlns:a16="http://schemas.microsoft.com/office/drawing/2014/main" id="{9A250018-DD89-4D00-B350-85DEA35B54A8}"/>
              </a:ext>
            </a:extLst>
          </p:cNvPr>
          <p:cNvPicPr>
            <a:picLocks noGrp="1" noChangeAspect="1"/>
          </p:cNvPicPr>
          <p:nvPr>
            <p:ph sz="quarter" idx="1"/>
          </p:nvPr>
        </p:nvPicPr>
        <p:blipFill>
          <a:blip r:embed="rId2"/>
          <a:stretch>
            <a:fillRect/>
          </a:stretch>
        </p:blipFill>
        <p:spPr>
          <a:xfrm>
            <a:off x="1016480" y="1557162"/>
            <a:ext cx="6323161" cy="4804553"/>
          </a:xfrm>
        </p:spPr>
      </p:pic>
    </p:spTree>
    <p:extLst>
      <p:ext uri="{BB962C8B-B14F-4D97-AF65-F5344CB8AC3E}">
        <p14:creationId xmlns:p14="http://schemas.microsoft.com/office/powerpoint/2010/main" val="292058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Aivoterveyttä unesta</a:t>
            </a:r>
          </a:p>
        </p:txBody>
      </p:sp>
      <p:sp>
        <p:nvSpPr>
          <p:cNvPr id="3" name="Sisällön paikkamerkki 2"/>
          <p:cNvSpPr>
            <a:spLocks noGrp="1"/>
          </p:cNvSpPr>
          <p:nvPr>
            <p:ph sz="quarter" idx="1"/>
          </p:nvPr>
        </p:nvSpPr>
        <p:spPr/>
        <p:txBody>
          <a:bodyPr vert="horz" lIns="91440" tIns="45720" rIns="91440" bIns="45720" anchor="t">
            <a:normAutofit fontScale="92500" lnSpcReduction="10000"/>
          </a:bodyPr>
          <a:lstStyle/>
          <a:p>
            <a:r>
              <a:rPr lang="fi-FI"/>
              <a:t>Uneliaisuuden tunne kertoo, että </a:t>
            </a:r>
            <a:r>
              <a:rPr lang="fi-FI" b="1">
                <a:solidFill>
                  <a:srgbClr val="0070C0"/>
                </a:solidFill>
              </a:rPr>
              <a:t>aivomme ovat väsyneet ja tarvitsevat unta</a:t>
            </a:r>
            <a:endParaRPr lang="fi-FI">
              <a:solidFill>
                <a:srgbClr val="0070C0"/>
              </a:solidFill>
            </a:endParaRPr>
          </a:p>
          <a:p>
            <a:r>
              <a:rPr lang="fi-FI"/>
              <a:t>Uni on ensiarvoisen tärkeää aivojen terveydelle</a:t>
            </a:r>
          </a:p>
          <a:p>
            <a:r>
              <a:rPr lang="fi-FI"/>
              <a:t>Uni on välttämätöntä, jotta aivojen energiavarastot täyttyisivät</a:t>
            </a:r>
          </a:p>
          <a:p>
            <a:r>
              <a:rPr lang="fi-FI"/>
              <a:t>Uni vaikuttaa muistin toimintaan</a:t>
            </a:r>
          </a:p>
          <a:p>
            <a:r>
              <a:rPr lang="fi-FI" b="1">
                <a:solidFill>
                  <a:srgbClr val="0070C0"/>
                </a:solidFill>
              </a:rPr>
              <a:t>Aivot elpyvät unen aikana</a:t>
            </a:r>
          </a:p>
          <a:p>
            <a:r>
              <a:rPr lang="fi-FI"/>
              <a:t>Ihmisen täytyy nukkua </a:t>
            </a:r>
            <a:r>
              <a:rPr lang="fi-FI" b="1">
                <a:solidFill>
                  <a:srgbClr val="0070C0"/>
                </a:solidFill>
              </a:rPr>
              <a:t>syvää unta</a:t>
            </a:r>
            <a:r>
              <a:rPr lang="fi-FI"/>
              <a:t>, jotta hänen aivonsa lepäisivät ja elpyisivät</a:t>
            </a:r>
          </a:p>
          <a:p>
            <a:r>
              <a:rPr lang="fi-FI"/>
              <a:t>Ellei uni ole riittävää ja laadultaan hyvää, näkyvät vaikutukset aivojen toiminnassa</a:t>
            </a:r>
          </a:p>
          <a:p>
            <a:r>
              <a:rPr lang="fi-FI">
                <a:ea typeface="+mn-lt"/>
                <a:cs typeface="+mn-lt"/>
              </a:rPr>
              <a:t>Univelka syntyy, kun ihminen ei halua tai ei ehdi ajoissa nukkumaan</a:t>
            </a:r>
            <a:r>
              <a:rPr lang="fi-FI"/>
              <a:t> </a:t>
            </a:r>
          </a:p>
        </p:txBody>
      </p:sp>
      <p:pic>
        <p:nvPicPr>
          <p:cNvPr id="4" name="Kuva 4">
            <a:extLst>
              <a:ext uri="{FF2B5EF4-FFF2-40B4-BE49-F238E27FC236}">
                <a16:creationId xmlns:a16="http://schemas.microsoft.com/office/drawing/2014/main" id="{D49060EE-502A-4614-8FFB-39E935F8D862}"/>
              </a:ext>
            </a:extLst>
          </p:cNvPr>
          <p:cNvPicPr>
            <a:picLocks noChangeAspect="1"/>
          </p:cNvPicPr>
          <p:nvPr/>
        </p:nvPicPr>
        <p:blipFill>
          <a:blip r:embed="rId2"/>
          <a:stretch>
            <a:fillRect/>
          </a:stretch>
        </p:blipFill>
        <p:spPr>
          <a:xfrm>
            <a:off x="5788324" y="107485"/>
            <a:ext cx="2337759" cy="1294653"/>
          </a:xfrm>
          <a:prstGeom prst="rect">
            <a:avLst/>
          </a:prstGeom>
        </p:spPr>
      </p:pic>
    </p:spTree>
    <p:extLst>
      <p:ext uri="{BB962C8B-B14F-4D97-AF65-F5344CB8AC3E}">
        <p14:creationId xmlns:p14="http://schemas.microsoft.com/office/powerpoint/2010/main" val="215270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toiminnallinen unettomuus</a:t>
            </a:r>
          </a:p>
        </p:txBody>
      </p:sp>
      <p:sp>
        <p:nvSpPr>
          <p:cNvPr id="3" name="Sisällön paikkamerkki 2"/>
          <p:cNvSpPr>
            <a:spLocks noGrp="1"/>
          </p:cNvSpPr>
          <p:nvPr>
            <p:ph sz="quarter" idx="1"/>
          </p:nvPr>
        </p:nvSpPr>
        <p:spPr/>
        <p:txBody>
          <a:bodyPr vert="horz" lIns="91440" tIns="45720" rIns="91440" bIns="45720" anchor="t">
            <a:normAutofit/>
          </a:bodyPr>
          <a:lstStyle/>
          <a:p>
            <a:r>
              <a:rPr lang="fi-FI" dirty="0"/>
              <a:t>Tavallisin unen häiriö ja unettomuuden muoto on ns. toiminnallinen unettomuus. Sen taustalla ei ole varsinaista sairautta; vaan stressi, huolet, äkilliset elämänmuutokset tai ulkopuoliset häiriötekijät estävät nukahtamista tai herättävät liian varhain</a:t>
            </a:r>
          </a:p>
          <a:p>
            <a:r>
              <a:rPr lang="fi-FI" b="1" i="1" dirty="0">
                <a:solidFill>
                  <a:srgbClr val="0070C0"/>
                </a:solidFill>
              </a:rPr>
              <a:t>"Riittävä yöuni" ei useinkaan ole kärkipäässä niissä arvo- ja ajankäyttöratkaisuissa, joita teemme selviytyäksemme kiireisessä arkielämässä</a:t>
            </a:r>
          </a:p>
          <a:p>
            <a:pPr marL="0" indent="0">
              <a:buNone/>
            </a:pPr>
            <a:r>
              <a:rPr lang="fi-FI" i="1" dirty="0">
                <a:solidFill>
                  <a:srgbClr val="0070C0"/>
                </a:solidFill>
              </a:rPr>
              <a:t>    Markku Partinen, Väsy-tutkimus 2017</a:t>
            </a:r>
          </a:p>
        </p:txBody>
      </p:sp>
    </p:spTree>
    <p:extLst>
      <p:ext uri="{BB962C8B-B14F-4D97-AF65-F5344CB8AC3E}">
        <p14:creationId xmlns:p14="http://schemas.microsoft.com/office/powerpoint/2010/main" val="7640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Unesta ja nukahtamisesta</a:t>
            </a:r>
          </a:p>
        </p:txBody>
      </p:sp>
      <p:sp>
        <p:nvSpPr>
          <p:cNvPr id="3" name="Sisällön paikkamerkki 2"/>
          <p:cNvSpPr>
            <a:spLocks noGrp="1"/>
          </p:cNvSpPr>
          <p:nvPr>
            <p:ph sz="quarter" idx="1"/>
          </p:nvPr>
        </p:nvSpPr>
        <p:spPr/>
        <p:txBody>
          <a:bodyPr vert="horz" lIns="91440" tIns="45720" rIns="91440" bIns="45720" anchor="t">
            <a:normAutofit fontScale="85000" lnSpcReduction="20000"/>
          </a:bodyPr>
          <a:lstStyle/>
          <a:p>
            <a:r>
              <a:rPr lang="fi-FI" b="1">
                <a:solidFill>
                  <a:srgbClr val="0070C0"/>
                </a:solidFill>
              </a:rPr>
              <a:t>Unen tarve on yksilöllistä</a:t>
            </a:r>
          </a:p>
          <a:p>
            <a:r>
              <a:rPr lang="fi-FI">
                <a:ea typeface="+mn-lt"/>
                <a:cs typeface="+mn-lt"/>
              </a:rPr>
              <a:t>On luontaisesti lyhytunisia, luontaisesti pitkäunisia ja näiden kahden ääripään välissä yöunensa nukkuvia</a:t>
            </a:r>
            <a:endParaRPr lang="fi-FI"/>
          </a:p>
          <a:p>
            <a:r>
              <a:rPr lang="fi-FI"/>
              <a:t>Keskimääräinen yöunen </a:t>
            </a:r>
            <a:r>
              <a:rPr lang="fi-FI">
                <a:ea typeface="+mn-lt"/>
                <a:cs typeface="+mn-lt"/>
              </a:rPr>
              <a:t> tarve</a:t>
            </a:r>
            <a:r>
              <a:rPr lang="fi-FI"/>
              <a:t>  aikuisella vaihtelee 6–9 tunnin välillä</a:t>
            </a:r>
            <a:endParaRPr lang="fi-FI">
              <a:solidFill>
                <a:srgbClr val="FF0000"/>
              </a:solidFill>
            </a:endParaRPr>
          </a:p>
          <a:p>
            <a:pPr>
              <a:spcBef>
                <a:spcPct val="20000"/>
              </a:spcBef>
              <a:spcAft>
                <a:spcPct val="0"/>
              </a:spcAft>
            </a:pPr>
            <a:r>
              <a:rPr lang="fi-FI">
                <a:ea typeface="+mn-lt"/>
                <a:cs typeface="+mn-lt"/>
              </a:rPr>
              <a:t>Oman unentarpeen määrittely:  käy nukkumaan, kun olet väsynyt ja herää virkistyneenä ilman herätystä = </a:t>
            </a:r>
            <a:r>
              <a:rPr lang="fi-FI" b="1">
                <a:solidFill>
                  <a:srgbClr val="0070C0"/>
                </a:solidFill>
                <a:ea typeface="+mn-lt"/>
                <a:cs typeface="+mn-lt"/>
              </a:rPr>
              <a:t>henkilökohtainen unentarve</a:t>
            </a:r>
          </a:p>
          <a:p>
            <a:r>
              <a:rPr lang="fi-FI" b="1">
                <a:solidFill>
                  <a:srgbClr val="0070C0"/>
                </a:solidFill>
                <a:ea typeface="+mn-lt"/>
                <a:cs typeface="+mn-lt"/>
              </a:rPr>
              <a:t>Perimä</a:t>
            </a:r>
            <a:r>
              <a:rPr lang="fi-FI">
                <a:ea typeface="+mn-lt"/>
                <a:cs typeface="+mn-lt"/>
              </a:rPr>
              <a:t> vaikuttaa ympäristöä enemmän siihen, milloin nukumme tai milloin haluaisimme nukkua, jos se suinkin olisi mahdollista</a:t>
            </a:r>
          </a:p>
          <a:p>
            <a:r>
              <a:rPr lang="fi-FI" b="1">
                <a:solidFill>
                  <a:srgbClr val="0070C0"/>
                </a:solidFill>
                <a:ea typeface="+mn-lt"/>
                <a:cs typeface="+mn-lt"/>
              </a:rPr>
              <a:t>Ympäristön</a:t>
            </a:r>
            <a:r>
              <a:rPr lang="fi-FI">
                <a:ea typeface="+mn-lt"/>
                <a:cs typeface="+mn-lt"/>
              </a:rPr>
              <a:t> vaikutus tarkoittaa sitä, että ihminen valitsee tietoisesti sekä haluamansa nukkumaanmenoajan että tietyn heräämisajan</a:t>
            </a:r>
            <a:endParaRPr lang="fi-FI"/>
          </a:p>
          <a:p>
            <a:r>
              <a:rPr lang="fi-FI"/>
              <a:t>Ihminen nukkuu oman vuorokausirytminsä mukaan, jos häiriötekijöitä ei ole</a:t>
            </a:r>
          </a:p>
          <a:p>
            <a:endParaRPr lang="fi-FI"/>
          </a:p>
          <a:p>
            <a:pPr marL="0" indent="0">
              <a:buNone/>
            </a:pPr>
            <a:endParaRPr lang="fi-FI"/>
          </a:p>
        </p:txBody>
      </p:sp>
      <p:pic>
        <p:nvPicPr>
          <p:cNvPr id="4" name="Kuva 4" descr="Kuva, joka sisältää kohteen ruoho, ulko, taivas, puu&#10;&#10;Kuvaus luotu automaattisesti">
            <a:extLst>
              <a:ext uri="{FF2B5EF4-FFF2-40B4-BE49-F238E27FC236}">
                <a16:creationId xmlns:a16="http://schemas.microsoft.com/office/drawing/2014/main" id="{F2AA91C3-DF59-40CD-EB17-CBD86CE81942}"/>
              </a:ext>
            </a:extLst>
          </p:cNvPr>
          <p:cNvPicPr>
            <a:picLocks noChangeAspect="1"/>
          </p:cNvPicPr>
          <p:nvPr/>
        </p:nvPicPr>
        <p:blipFill>
          <a:blip r:embed="rId2"/>
          <a:stretch>
            <a:fillRect/>
          </a:stretch>
        </p:blipFill>
        <p:spPr>
          <a:xfrm>
            <a:off x="6404075" y="17243"/>
            <a:ext cx="2743200" cy="1697992"/>
          </a:xfrm>
          <a:prstGeom prst="rect">
            <a:avLst/>
          </a:prstGeom>
        </p:spPr>
      </p:pic>
    </p:spTree>
    <p:extLst>
      <p:ext uri="{BB962C8B-B14F-4D97-AF65-F5344CB8AC3E}">
        <p14:creationId xmlns:p14="http://schemas.microsoft.com/office/powerpoint/2010/main" val="280146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Pitkäaikainen tai jatkuva unettomuus</a:t>
            </a:r>
          </a:p>
        </p:txBody>
      </p:sp>
      <p:sp>
        <p:nvSpPr>
          <p:cNvPr id="3" name="Sisällön paikkamerkki 2"/>
          <p:cNvSpPr>
            <a:spLocks noGrp="1"/>
          </p:cNvSpPr>
          <p:nvPr>
            <p:ph sz="quarter" idx="1"/>
          </p:nvPr>
        </p:nvSpPr>
        <p:spPr/>
        <p:txBody>
          <a:bodyPr>
            <a:normAutofit fontScale="92500"/>
          </a:bodyPr>
          <a:lstStyle/>
          <a:p>
            <a:r>
              <a:rPr lang="fi-FI"/>
              <a:t>Jatkuvasti stressaava elämäntilanne, masennustila tai jokin muu psykiatrinen sairaus, alkoholin käyttö, dementia tai unilääkkeiden säännöllisen käytön seurauksena syntynyt lääkeriippuvuus</a:t>
            </a:r>
          </a:p>
          <a:p>
            <a:r>
              <a:rPr lang="fi-FI"/>
              <a:t>Joskus jatkuvan unettomuuden taustalla on jokin ruumiillinen sairaus, sydämen vajaatoiminta, kilpirauhasen liikatoiminta , lisäkilpirauhasen sairauden ja veren kalsiumin vajauksesta johtuvat lihasnykäykset), eturauhasen liikakasvusta aiheutuva heräily virtsalle, hengitysteiden sairaudet, uniapnea , pitkäaikaiset kipu- tai särkytilat tai levottomien jalkojen oireyhtymä tai jonkin käytetyn lääkkeen sivuvaikutus</a:t>
            </a:r>
          </a:p>
        </p:txBody>
      </p:sp>
    </p:spTree>
    <p:extLst>
      <p:ext uri="{BB962C8B-B14F-4D97-AF65-F5344CB8AC3E}">
        <p14:creationId xmlns:p14="http://schemas.microsoft.com/office/powerpoint/2010/main" val="395288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5A3AF-3F6E-1668-51BE-3821D6A26D76}"/>
              </a:ext>
            </a:extLst>
          </p:cNvPr>
          <p:cNvSpPr>
            <a:spLocks noGrp="1"/>
          </p:cNvSpPr>
          <p:nvPr>
            <p:ph type="title"/>
          </p:nvPr>
        </p:nvSpPr>
        <p:spPr/>
        <p:txBody>
          <a:bodyPr vert="horz" lIns="91440" tIns="45720" rIns="91440" bIns="45720" anchor="b">
            <a:normAutofit/>
          </a:bodyPr>
          <a:lstStyle/>
          <a:p>
            <a:r>
              <a:rPr lang="fi-FI" dirty="0"/>
              <a:t>Unettomuuden määritelmä</a:t>
            </a:r>
          </a:p>
        </p:txBody>
      </p:sp>
      <p:sp>
        <p:nvSpPr>
          <p:cNvPr id="3" name="Sisällön paikkamerkki 2">
            <a:extLst>
              <a:ext uri="{FF2B5EF4-FFF2-40B4-BE49-F238E27FC236}">
                <a16:creationId xmlns:a16="http://schemas.microsoft.com/office/drawing/2014/main" id="{937B208E-A96D-58E0-9F35-49373295FEAF}"/>
              </a:ext>
            </a:extLst>
          </p:cNvPr>
          <p:cNvSpPr>
            <a:spLocks noGrp="1"/>
          </p:cNvSpPr>
          <p:nvPr>
            <p:ph sz="quarter" idx="1"/>
          </p:nvPr>
        </p:nvSpPr>
        <p:spPr/>
        <p:txBody>
          <a:bodyPr vert="horz" lIns="91440" tIns="45720" rIns="91440" bIns="45720" anchor="t">
            <a:normAutofit/>
          </a:bodyPr>
          <a:lstStyle/>
          <a:p>
            <a:r>
              <a:rPr lang="fi-FI" dirty="0">
                <a:ea typeface="+mn-lt"/>
                <a:cs typeface="+mn-lt"/>
              </a:rPr>
              <a:t>Unettomuus tarkoittaa toistuvaa vaikeutta nukahtaa tai pysyä unessa. (Unettomuus: Käypä hoito – suositus 2017.) </a:t>
            </a:r>
          </a:p>
          <a:p>
            <a:r>
              <a:rPr lang="fi-FI" dirty="0">
                <a:ea typeface="+mn-lt"/>
                <a:cs typeface="+mn-lt"/>
              </a:rPr>
              <a:t>Kyseessä on unettomuushäiriö, jos nukahtamiseen illalla menee enemmän kuin 30 minuuttia, yön aikana heräämisiä on useita tai aamuyöllä tapahtuvan heräämisen jälkeen ei saada enää unta. Häiriön määritelmässä yhden tai useamman oireen tulee esiintyä vähintään kolmena päivänä viikossa. (Huutoniemi ja Partinen 2015, 108.)</a:t>
            </a:r>
            <a:endParaRPr lang="fi-FI" dirty="0"/>
          </a:p>
        </p:txBody>
      </p:sp>
    </p:spTree>
    <p:extLst>
      <p:ext uri="{BB962C8B-B14F-4D97-AF65-F5344CB8AC3E}">
        <p14:creationId xmlns:p14="http://schemas.microsoft.com/office/powerpoint/2010/main" val="385301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B26F2E-E911-FC37-C4B5-FB6927937FA5}"/>
              </a:ext>
            </a:extLst>
          </p:cNvPr>
          <p:cNvSpPr>
            <a:spLocks noGrp="1"/>
          </p:cNvSpPr>
          <p:nvPr>
            <p:ph type="title"/>
          </p:nvPr>
        </p:nvSpPr>
        <p:spPr/>
        <p:txBody>
          <a:bodyPr vert="horz" lIns="91440" tIns="45720" rIns="91440" bIns="45720" anchor="b">
            <a:normAutofit/>
          </a:bodyPr>
          <a:lstStyle/>
          <a:p>
            <a:r>
              <a:rPr lang="fi-FI"/>
              <a:t>MITEN UNETTOMUUS SYNTYY?</a:t>
            </a:r>
          </a:p>
        </p:txBody>
      </p:sp>
      <p:pic>
        <p:nvPicPr>
          <p:cNvPr id="4" name="Kuva 4">
            <a:extLst>
              <a:ext uri="{FF2B5EF4-FFF2-40B4-BE49-F238E27FC236}">
                <a16:creationId xmlns:a16="http://schemas.microsoft.com/office/drawing/2014/main" id="{AD49B15D-2356-8D7D-6A60-646865A8F63E}"/>
              </a:ext>
            </a:extLst>
          </p:cNvPr>
          <p:cNvPicPr>
            <a:picLocks noGrp="1" noChangeAspect="1"/>
          </p:cNvPicPr>
          <p:nvPr>
            <p:ph sz="quarter" idx="1"/>
          </p:nvPr>
        </p:nvPicPr>
        <p:blipFill>
          <a:blip r:embed="rId2"/>
          <a:stretch>
            <a:fillRect/>
          </a:stretch>
        </p:blipFill>
        <p:spPr>
          <a:xfrm>
            <a:off x="1145149" y="1605444"/>
            <a:ext cx="6323740" cy="4579662"/>
          </a:xfrm>
        </p:spPr>
      </p:pic>
    </p:spTree>
    <p:extLst>
      <p:ext uri="{BB962C8B-B14F-4D97-AF65-F5344CB8AC3E}">
        <p14:creationId xmlns:p14="http://schemas.microsoft.com/office/powerpoint/2010/main" val="74818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2CA561-ED2C-9347-F0EC-E47789685378}"/>
              </a:ext>
            </a:extLst>
          </p:cNvPr>
          <p:cNvSpPr>
            <a:spLocks noGrp="1"/>
          </p:cNvSpPr>
          <p:nvPr>
            <p:ph type="title"/>
          </p:nvPr>
        </p:nvSpPr>
        <p:spPr/>
        <p:txBody>
          <a:bodyPr vert="horz" lIns="91440" tIns="45720" rIns="91440" bIns="45720" anchor="b">
            <a:normAutofit/>
          </a:bodyPr>
          <a:lstStyle/>
          <a:p>
            <a:r>
              <a:rPr lang="fi-FI" dirty="0"/>
              <a:t>UNETTOMUUDESTA SEURAA</a:t>
            </a:r>
          </a:p>
        </p:txBody>
      </p:sp>
      <p:pic>
        <p:nvPicPr>
          <p:cNvPr id="4" name="Kuva 4">
            <a:extLst>
              <a:ext uri="{FF2B5EF4-FFF2-40B4-BE49-F238E27FC236}">
                <a16:creationId xmlns:a16="http://schemas.microsoft.com/office/drawing/2014/main" id="{F3A5EF1A-CF73-BD0A-69DC-1687803CF671}"/>
              </a:ext>
            </a:extLst>
          </p:cNvPr>
          <p:cNvPicPr>
            <a:picLocks noGrp="1" noChangeAspect="1"/>
          </p:cNvPicPr>
          <p:nvPr>
            <p:ph sz="quarter" idx="1"/>
          </p:nvPr>
        </p:nvPicPr>
        <p:blipFill>
          <a:blip r:embed="rId2"/>
          <a:stretch>
            <a:fillRect/>
          </a:stretch>
        </p:blipFill>
        <p:spPr>
          <a:xfrm>
            <a:off x="1287399" y="1323975"/>
            <a:ext cx="5340477" cy="5530977"/>
          </a:xfrm>
        </p:spPr>
      </p:pic>
    </p:spTree>
    <p:extLst>
      <p:ext uri="{BB962C8B-B14F-4D97-AF65-F5344CB8AC3E}">
        <p14:creationId xmlns:p14="http://schemas.microsoft.com/office/powerpoint/2010/main" val="97946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Unen merkitys mielialaan</a:t>
            </a:r>
          </a:p>
        </p:txBody>
      </p:sp>
      <p:sp>
        <p:nvSpPr>
          <p:cNvPr id="3" name="Sisällön paikkamerkki 2"/>
          <p:cNvSpPr>
            <a:spLocks noGrp="1"/>
          </p:cNvSpPr>
          <p:nvPr>
            <p:ph sz="quarter" idx="1"/>
          </p:nvPr>
        </p:nvSpPr>
        <p:spPr/>
        <p:txBody>
          <a:bodyPr vert="horz" lIns="91440" tIns="45720" rIns="91440" bIns="45720" anchor="t">
            <a:normAutofit fontScale="85000" lnSpcReduction="20000"/>
          </a:bodyPr>
          <a:lstStyle/>
          <a:p>
            <a:r>
              <a:rPr lang="fi-FI"/>
              <a:t>Stressireaktiossa unen rakenne muuttuu. Syvän unen osuus vähenee ja valveen ja </a:t>
            </a:r>
            <a:r>
              <a:rPr lang="fi-FI" err="1"/>
              <a:t>torkkeen</a:t>
            </a:r>
            <a:r>
              <a:rPr lang="fi-FI"/>
              <a:t> osuudet lisääntyvät</a:t>
            </a:r>
          </a:p>
          <a:p>
            <a:r>
              <a:rPr lang="fi-FI"/>
              <a:t>Stressin pitkittyessä vilkeunen ajoittumisessa sekä määrässä esiintyy masennukselle tyypillisiä muutoksia</a:t>
            </a:r>
          </a:p>
          <a:p>
            <a:r>
              <a:rPr lang="fi-FI" b="1">
                <a:solidFill>
                  <a:srgbClr val="0070C0"/>
                </a:solidFill>
              </a:rPr>
              <a:t>Huono uni edeltää depressiota</a:t>
            </a:r>
          </a:p>
          <a:p>
            <a:r>
              <a:rPr lang="fi-FI"/>
              <a:t>Univaje aiheuttaa tarmokkuuden vähenemistä, sekavuutta, pinnan kiristymistä, vihamielisyyttä sekä alakuloisuutta</a:t>
            </a:r>
          </a:p>
          <a:p>
            <a:r>
              <a:rPr lang="fi-FI" b="1">
                <a:solidFill>
                  <a:srgbClr val="0070C0"/>
                </a:solidFill>
              </a:rPr>
              <a:t>Univaje aiheuttaa väsymystä, heikentää keskittymistä, huonontaa tarkkaavuutta, haurastuttaa muistitoimintoja ja hidastaa reaktioita</a:t>
            </a:r>
            <a:r>
              <a:rPr lang="fi-FI"/>
              <a:t>. Univaje haittaa aktivoitumista laajalti aivokuorella. Univaje myös lisää ärtymystä</a:t>
            </a:r>
          </a:p>
          <a:p>
            <a:r>
              <a:rPr lang="fi-FI"/>
              <a:t>Nämä muutokset altistavat univajeisen virheille ja tapaturmille. Suoriutuminen kognitiivisia toimintoja mittaavista testeistä on valvotun yön jäljiltä yhtä heikko kuin 0,6 promillen humalassa</a:t>
            </a:r>
            <a:endParaRPr lang="fi-FI">
              <a:ea typeface="+mn-lt"/>
              <a:cs typeface="+mn-lt"/>
            </a:endParaRPr>
          </a:p>
          <a:p>
            <a:endParaRPr lang="fi-FI"/>
          </a:p>
          <a:p>
            <a:endParaRPr lang="fi-FI" b="1" u="sng">
              <a:solidFill>
                <a:schemeClr val="accent1">
                  <a:lumMod val="75000"/>
                </a:schemeClr>
              </a:solidFill>
            </a:endParaRPr>
          </a:p>
        </p:txBody>
      </p:sp>
      <p:pic>
        <p:nvPicPr>
          <p:cNvPr id="4" name="Kuva 4" descr="Kuva, joka sisältää kohteen elektroniikka, tietokone&#10;&#10;Kuvaus luotu automaattisesti">
            <a:extLst>
              <a:ext uri="{FF2B5EF4-FFF2-40B4-BE49-F238E27FC236}">
                <a16:creationId xmlns:a16="http://schemas.microsoft.com/office/drawing/2014/main" id="{EE12F4D0-4FCE-4D96-B8ED-6B9BA322D849}"/>
              </a:ext>
            </a:extLst>
          </p:cNvPr>
          <p:cNvPicPr>
            <a:picLocks noChangeAspect="1"/>
          </p:cNvPicPr>
          <p:nvPr/>
        </p:nvPicPr>
        <p:blipFill>
          <a:blip r:embed="rId2"/>
          <a:stretch>
            <a:fillRect/>
          </a:stretch>
        </p:blipFill>
        <p:spPr>
          <a:xfrm>
            <a:off x="5934973" y="212956"/>
            <a:ext cx="2173857" cy="1178603"/>
          </a:xfrm>
          <a:prstGeom prst="rect">
            <a:avLst/>
          </a:prstGeom>
        </p:spPr>
      </p:pic>
    </p:spTree>
    <p:extLst>
      <p:ext uri="{BB962C8B-B14F-4D97-AF65-F5344CB8AC3E}">
        <p14:creationId xmlns:p14="http://schemas.microsoft.com/office/powerpoint/2010/main" val="295635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F8D886-E510-40C1-B5C1-EE70E187837E}"/>
              </a:ext>
            </a:extLst>
          </p:cNvPr>
          <p:cNvSpPr>
            <a:spLocks noGrp="1"/>
          </p:cNvSpPr>
          <p:nvPr>
            <p:ph type="title"/>
          </p:nvPr>
        </p:nvSpPr>
        <p:spPr/>
        <p:txBody>
          <a:bodyPr vert="horz" lIns="91440" tIns="45720" rIns="91440" bIns="45720" anchor="b">
            <a:normAutofit/>
          </a:bodyPr>
          <a:lstStyle/>
          <a:p>
            <a:r>
              <a:rPr lang="fi-FI"/>
              <a:t>UNIAPNEAN OIREET</a:t>
            </a:r>
          </a:p>
        </p:txBody>
      </p:sp>
      <p:pic>
        <p:nvPicPr>
          <p:cNvPr id="4" name="Kuva 4">
            <a:extLst>
              <a:ext uri="{FF2B5EF4-FFF2-40B4-BE49-F238E27FC236}">
                <a16:creationId xmlns:a16="http://schemas.microsoft.com/office/drawing/2014/main" id="{294F6BDE-72D3-4811-A786-BF5317BA941A}"/>
              </a:ext>
            </a:extLst>
          </p:cNvPr>
          <p:cNvPicPr>
            <a:picLocks noGrp="1" noChangeAspect="1"/>
          </p:cNvPicPr>
          <p:nvPr>
            <p:ph sz="quarter" idx="1"/>
          </p:nvPr>
        </p:nvPicPr>
        <p:blipFill>
          <a:blip r:embed="rId2"/>
          <a:stretch>
            <a:fillRect/>
          </a:stretch>
        </p:blipFill>
        <p:spPr>
          <a:xfrm>
            <a:off x="614362" y="1575403"/>
            <a:ext cx="7627727" cy="4693308"/>
          </a:xfrm>
        </p:spPr>
      </p:pic>
    </p:spTree>
    <p:extLst>
      <p:ext uri="{BB962C8B-B14F-4D97-AF65-F5344CB8AC3E}">
        <p14:creationId xmlns:p14="http://schemas.microsoft.com/office/powerpoint/2010/main" val="221829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sz="quarter" idx="1"/>
          </p:nvPr>
        </p:nvPicPr>
        <p:blipFill>
          <a:blip r:embed="rId2"/>
          <a:stretch>
            <a:fillRect/>
          </a:stretch>
        </p:blipFill>
        <p:spPr>
          <a:xfrm>
            <a:off x="431133" y="302238"/>
            <a:ext cx="7788937" cy="6171587"/>
          </a:xfrm>
          <a:prstGeom prst="rect">
            <a:avLst/>
          </a:prstGeom>
        </p:spPr>
      </p:pic>
    </p:spTree>
    <p:extLst>
      <p:ext uri="{BB962C8B-B14F-4D97-AF65-F5344CB8AC3E}">
        <p14:creationId xmlns:p14="http://schemas.microsoft.com/office/powerpoint/2010/main" val="1080663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Uniapnean hoito</a:t>
            </a:r>
          </a:p>
        </p:txBody>
      </p:sp>
      <p:sp>
        <p:nvSpPr>
          <p:cNvPr id="3" name="Sisällön paikkamerkki 2"/>
          <p:cNvSpPr>
            <a:spLocks noGrp="1"/>
          </p:cNvSpPr>
          <p:nvPr>
            <p:ph sz="quarter" idx="1"/>
          </p:nvPr>
        </p:nvSpPr>
        <p:spPr/>
        <p:txBody>
          <a:bodyPr vert="horz" lIns="91440" tIns="45720" rIns="91440" bIns="45720" anchor="t">
            <a:normAutofit lnSpcReduction="10000"/>
          </a:bodyPr>
          <a:lstStyle/>
          <a:p>
            <a:r>
              <a:rPr lang="fi-FI"/>
              <a:t>Liikapainoiselle uniapneapotilaalle suositellaan aina </a:t>
            </a:r>
            <a:r>
              <a:rPr lang="fi-FI" b="1">
                <a:solidFill>
                  <a:srgbClr val="0070C0"/>
                </a:solidFill>
              </a:rPr>
              <a:t>laihduttamista</a:t>
            </a:r>
          </a:p>
          <a:p>
            <a:r>
              <a:rPr lang="fi-FI" b="1">
                <a:solidFill>
                  <a:srgbClr val="0070C0"/>
                </a:solidFill>
              </a:rPr>
              <a:t>Säännöllinen liikunta</a:t>
            </a:r>
            <a:r>
              <a:rPr lang="fi-FI"/>
              <a:t> lievittää uniapnean vaikeutta ja oireita</a:t>
            </a:r>
          </a:p>
          <a:p>
            <a:r>
              <a:rPr lang="fi-FI" b="1">
                <a:solidFill>
                  <a:srgbClr val="0070C0"/>
                </a:solidFill>
              </a:rPr>
              <a:t>Tupakoimattomuus</a:t>
            </a:r>
            <a:r>
              <a:rPr lang="fi-FI">
                <a:solidFill>
                  <a:srgbClr val="0070C0"/>
                </a:solidFill>
              </a:rPr>
              <a:t> </a:t>
            </a:r>
            <a:r>
              <a:rPr lang="fi-FI"/>
              <a:t>vähentää limakalvoturvotusta</a:t>
            </a:r>
          </a:p>
          <a:p>
            <a:r>
              <a:rPr lang="fi-FI" b="1">
                <a:solidFill>
                  <a:srgbClr val="0070C0"/>
                </a:solidFill>
              </a:rPr>
              <a:t>Alkoholin ja tiettyjen keskushermostoon vaikuttavien lääkkeiden käyttöä pyritään välttämään</a:t>
            </a:r>
            <a:r>
              <a:rPr lang="fi-FI"/>
              <a:t> ennen nukkumaanmenoa</a:t>
            </a:r>
          </a:p>
          <a:p>
            <a:r>
              <a:rPr lang="fi-FI" b="1">
                <a:solidFill>
                  <a:srgbClr val="0070C0"/>
                </a:solidFill>
              </a:rPr>
              <a:t>Riittävästä unen määrästä</a:t>
            </a:r>
            <a:r>
              <a:rPr lang="fi-FI"/>
              <a:t> tulee huolehtia, sillä univaje pahentaa uniapnean oireita</a:t>
            </a:r>
          </a:p>
          <a:p>
            <a:r>
              <a:rPr lang="fi-FI" b="1">
                <a:solidFill>
                  <a:srgbClr val="0070C0"/>
                </a:solidFill>
              </a:rPr>
              <a:t>CPAP- eli ylipainehoito, uniapneakisko, leikkaushoito, univyö</a:t>
            </a:r>
          </a:p>
          <a:p>
            <a:endParaRPr lang="fi-FI"/>
          </a:p>
        </p:txBody>
      </p:sp>
    </p:spTree>
    <p:extLst>
      <p:ext uri="{BB962C8B-B14F-4D97-AF65-F5344CB8AC3E}">
        <p14:creationId xmlns:p14="http://schemas.microsoft.com/office/powerpoint/2010/main" val="1518805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err="1"/>
              <a:t>C-pap</a:t>
            </a:r>
            <a:endParaRPr lang="fi-FI"/>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27584" y="2636912"/>
            <a:ext cx="2302966" cy="1731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132856"/>
            <a:ext cx="2305546" cy="30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636912"/>
            <a:ext cx="246856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90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iän vaikutus uneen</a:t>
            </a:r>
          </a:p>
        </p:txBody>
      </p:sp>
      <p:sp>
        <p:nvSpPr>
          <p:cNvPr id="3" name="Sisällön paikkamerkki 2"/>
          <p:cNvSpPr>
            <a:spLocks noGrp="1"/>
          </p:cNvSpPr>
          <p:nvPr>
            <p:ph sz="quarter" idx="1"/>
          </p:nvPr>
        </p:nvSpPr>
        <p:spPr/>
        <p:txBody>
          <a:bodyPr vert="horz" lIns="91440" tIns="45720" rIns="91440" bIns="45720" anchor="t">
            <a:normAutofit/>
          </a:bodyPr>
          <a:lstStyle/>
          <a:p>
            <a:r>
              <a:rPr lang="fi-FI" b="1" i="1" dirty="0">
                <a:solidFill>
                  <a:srgbClr val="0070C0"/>
                </a:solidFill>
              </a:rPr>
              <a:t>Uni ei ole samanlaista kaikkina ikäkausina!!</a:t>
            </a:r>
          </a:p>
          <a:p>
            <a:r>
              <a:rPr lang="fi-FI" b="1" dirty="0"/>
              <a:t>Ikääntyessä unen jakautuminen ja laatu muuttuvat siten, että lämpötilan, hormonien ja vireyden vaihe aikaistuvat ja vuorokausirytmi muuttuu enemmän aamutyyppiseksi </a:t>
            </a:r>
          </a:p>
          <a:p>
            <a:r>
              <a:rPr lang="fi-FI" b="1" dirty="0">
                <a:solidFill>
                  <a:srgbClr val="0070C0"/>
                </a:solidFill>
              </a:rPr>
              <a:t>”Unihormonin”, melatoniinin</a:t>
            </a:r>
            <a:r>
              <a:rPr lang="fi-FI" b="1" dirty="0">
                <a:solidFill>
                  <a:schemeClr val="accent1">
                    <a:lumMod val="75000"/>
                  </a:schemeClr>
                </a:solidFill>
              </a:rPr>
              <a:t> </a:t>
            </a:r>
            <a:r>
              <a:rPr lang="fi-FI" dirty="0"/>
              <a:t>eritys vähenee iän myötä</a:t>
            </a:r>
          </a:p>
          <a:p>
            <a:endParaRPr lang="fi-FI"/>
          </a:p>
        </p:txBody>
      </p:sp>
    </p:spTree>
    <p:extLst>
      <p:ext uri="{BB962C8B-B14F-4D97-AF65-F5344CB8AC3E}">
        <p14:creationId xmlns:p14="http://schemas.microsoft.com/office/powerpoint/2010/main" val="211228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2230B-D591-4DC7-F5E3-500E9A6D3BC6}"/>
              </a:ext>
            </a:extLst>
          </p:cNvPr>
          <p:cNvSpPr>
            <a:spLocks noGrp="1"/>
          </p:cNvSpPr>
          <p:nvPr>
            <p:ph type="title"/>
          </p:nvPr>
        </p:nvSpPr>
        <p:spPr/>
        <p:txBody>
          <a:bodyPr vert="horz" lIns="91440" tIns="45720" rIns="91440" bIns="45720" anchor="b">
            <a:normAutofit/>
          </a:bodyPr>
          <a:lstStyle/>
          <a:p>
            <a:r>
              <a:rPr lang="fi-FI" dirty="0"/>
              <a:t>Keskuskello ja </a:t>
            </a:r>
            <a:r>
              <a:rPr lang="fi-FI" dirty="0" err="1"/>
              <a:t>ns</a:t>
            </a:r>
            <a:r>
              <a:rPr lang="fi-FI" dirty="0"/>
              <a:t> kellogeenit</a:t>
            </a:r>
          </a:p>
        </p:txBody>
      </p:sp>
      <p:sp>
        <p:nvSpPr>
          <p:cNvPr id="3" name="Sisällön paikkamerkki 2">
            <a:extLst>
              <a:ext uri="{FF2B5EF4-FFF2-40B4-BE49-F238E27FC236}">
                <a16:creationId xmlns:a16="http://schemas.microsoft.com/office/drawing/2014/main" id="{B5734221-9A40-6166-C296-FB6007FA3D1A}"/>
              </a:ext>
            </a:extLst>
          </p:cNvPr>
          <p:cNvSpPr>
            <a:spLocks noGrp="1"/>
          </p:cNvSpPr>
          <p:nvPr>
            <p:ph sz="quarter" idx="1"/>
          </p:nvPr>
        </p:nvSpPr>
        <p:spPr/>
        <p:txBody>
          <a:bodyPr vert="horz" lIns="91440" tIns="45720" rIns="91440" bIns="45720" anchor="t">
            <a:normAutofit fontScale="92500" lnSpcReduction="10000"/>
          </a:bodyPr>
          <a:lstStyle/>
          <a:p>
            <a:pPr marL="0" indent="0">
              <a:buNone/>
            </a:pPr>
            <a:r>
              <a:rPr lang="fi-FI" dirty="0"/>
              <a:t> </a:t>
            </a:r>
          </a:p>
          <a:p>
            <a:pPr>
              <a:buFont typeface="Courier New"/>
              <a:buChar char="o"/>
            </a:pPr>
            <a:r>
              <a:rPr lang="fi-FI" dirty="0"/>
              <a:t>Sisäisten kellojen toiminta on tunnettu jo vuodesta 1729 – kronobiologi </a:t>
            </a:r>
            <a:r>
              <a:rPr lang="fi-FI" dirty="0" err="1"/>
              <a:t>ranskalalien</a:t>
            </a:r>
            <a:r>
              <a:rPr lang="fi-FI" dirty="0"/>
              <a:t> tähtitieteilijä Jean-</a:t>
            </a:r>
            <a:r>
              <a:rPr lang="fi-FI" dirty="0" err="1"/>
              <a:t>jagques</a:t>
            </a:r>
            <a:r>
              <a:rPr lang="fi-FI" dirty="0"/>
              <a:t> </a:t>
            </a:r>
            <a:r>
              <a:rPr lang="fi-FI" dirty="0" err="1"/>
              <a:t>d`Ortous</a:t>
            </a:r>
            <a:r>
              <a:rPr lang="fi-FI" dirty="0"/>
              <a:t> Maira havaitsi kasvien lehtien seuraavan auringon liikkeitä vaikka niitä pidettiin pimeässä</a:t>
            </a:r>
          </a:p>
          <a:p>
            <a:pPr>
              <a:buFont typeface="Courier New"/>
              <a:buChar char="o"/>
            </a:pPr>
            <a:r>
              <a:rPr lang="fi-FI" dirty="0"/>
              <a:t>1984 Hall ja  </a:t>
            </a:r>
            <a:r>
              <a:rPr lang="fi-FI" dirty="0" err="1"/>
              <a:t>Rosbach</a:t>
            </a:r>
            <a:r>
              <a:rPr lang="fi-FI" dirty="0"/>
              <a:t> kuvasivat kellogeenin, jossa proteiinin määrä noudattaa vuorokauden 24 tunnin rytmiä lisääntyen öisin ja vähentyen päivisin</a:t>
            </a:r>
          </a:p>
          <a:p>
            <a:pPr>
              <a:buFont typeface="Courier New"/>
              <a:buChar char="o"/>
            </a:pPr>
            <a:r>
              <a:rPr lang="fi-FI" err="1"/>
              <a:t>Double-time</a:t>
            </a:r>
            <a:r>
              <a:rPr lang="fi-FI" dirty="0"/>
              <a:t> geeni hienosäätää sisäisen kellon </a:t>
            </a:r>
            <a:r>
              <a:rPr lang="fi-FI" err="1"/>
              <a:t>rymin</a:t>
            </a:r>
            <a:r>
              <a:rPr lang="fi-FI" dirty="0"/>
              <a:t> täsmäämään maapallon kiertorytmiin</a:t>
            </a:r>
          </a:p>
          <a:p>
            <a:pPr>
              <a:buFont typeface="Courier New"/>
              <a:buChar char="o"/>
            </a:pPr>
            <a:r>
              <a:rPr lang="fi-FI" dirty="0" err="1"/>
              <a:t>Valo-ja</a:t>
            </a:r>
            <a:r>
              <a:rPr lang="fi-FI" dirty="0"/>
              <a:t> pimeärytmin säätelyn lisäksi elimistön sisäiset toiminnot – ravitsemus, suoliston toiminta vaikuttavat kellogeenien toimintaan</a:t>
            </a:r>
          </a:p>
          <a:p>
            <a:pPr>
              <a:buFont typeface="Courier New"/>
              <a:buChar char="o"/>
            </a:pPr>
            <a:endParaRPr lang="fi-FI" dirty="0"/>
          </a:p>
        </p:txBody>
      </p:sp>
    </p:spTree>
    <p:extLst>
      <p:ext uri="{BB962C8B-B14F-4D97-AF65-F5344CB8AC3E}">
        <p14:creationId xmlns:p14="http://schemas.microsoft.com/office/powerpoint/2010/main" val="3592060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DE09C6-51BB-6B83-EA7E-3DF3B6C1B452}"/>
              </a:ext>
            </a:extLst>
          </p:cNvPr>
          <p:cNvSpPr>
            <a:spLocks noGrp="1"/>
          </p:cNvSpPr>
          <p:nvPr>
            <p:ph type="title"/>
          </p:nvPr>
        </p:nvSpPr>
        <p:spPr/>
        <p:txBody>
          <a:bodyPr vert="horz" lIns="91440" tIns="45720" rIns="91440" bIns="45720" anchor="b">
            <a:normAutofit/>
          </a:bodyPr>
          <a:lstStyle/>
          <a:p>
            <a:r>
              <a:rPr lang="fi-FI"/>
              <a:t>IKÄÄNTYESSÄ UNI MUUTTUU</a:t>
            </a:r>
          </a:p>
        </p:txBody>
      </p:sp>
      <p:sp>
        <p:nvSpPr>
          <p:cNvPr id="3" name="Sisällön paikkamerkki 2">
            <a:extLst>
              <a:ext uri="{FF2B5EF4-FFF2-40B4-BE49-F238E27FC236}">
                <a16:creationId xmlns:a16="http://schemas.microsoft.com/office/drawing/2014/main" id="{3FB567BA-40CF-DC40-3633-2B64F267C29A}"/>
              </a:ext>
            </a:extLst>
          </p:cNvPr>
          <p:cNvSpPr>
            <a:spLocks noGrp="1"/>
          </p:cNvSpPr>
          <p:nvPr>
            <p:ph sz="quarter" idx="1"/>
          </p:nvPr>
        </p:nvSpPr>
        <p:spPr>
          <a:xfrm>
            <a:off x="457200" y="1600200"/>
            <a:ext cx="7786777" cy="4873752"/>
          </a:xfrm>
        </p:spPr>
        <p:txBody>
          <a:bodyPr vert="horz" lIns="91440" tIns="45720" rIns="91440" bIns="45720" anchor="t">
            <a:normAutofit fontScale="92500"/>
          </a:bodyPr>
          <a:lstStyle/>
          <a:p>
            <a:pPr algn="just"/>
            <a:r>
              <a:rPr lang="fi-FI">
                <a:ea typeface="+mn-lt"/>
                <a:cs typeface="+mn-lt"/>
              </a:rPr>
              <a:t>Ikään­tyessä uni­rytmi siir­tyy varhai­sem­maksi, eli uni tu­lee aikai­semmin ja herää­minen ai­kaistuu</a:t>
            </a:r>
          </a:p>
          <a:p>
            <a:pPr algn="just"/>
            <a:r>
              <a:rPr lang="fi-FI">
                <a:ea typeface="+mn-lt"/>
                <a:cs typeface="+mn-lt"/>
              </a:rPr>
              <a:t>Uni muut­tuu myös pinnal­li­sem­maksi, </a:t>
            </a:r>
            <a:endParaRPr lang="fi-FI" b="1">
              <a:solidFill>
                <a:srgbClr val="7030A0"/>
              </a:solidFill>
              <a:ea typeface="+mn-lt"/>
              <a:cs typeface="+mn-lt"/>
            </a:endParaRPr>
          </a:p>
          <a:p>
            <a:pPr marL="0" indent="0" algn="just">
              <a:buNone/>
            </a:pPr>
            <a:r>
              <a:rPr lang="fi-FI">
                <a:ea typeface="+mn-lt"/>
                <a:cs typeface="+mn-lt"/>
              </a:rPr>
              <a:t>  </a:t>
            </a:r>
            <a:r>
              <a:rPr lang="fi-FI" err="1">
                <a:ea typeface="+mn-lt"/>
                <a:cs typeface="+mn-lt"/>
              </a:rPr>
              <a:t>yöhe­rää­misiä</a:t>
            </a:r>
            <a:r>
              <a:rPr lang="fi-FI">
                <a:ea typeface="+mn-lt"/>
                <a:cs typeface="+mn-lt"/>
              </a:rPr>
              <a:t> tu­lee enemmän ja yöu­nen kes­to ly­henee</a:t>
            </a:r>
            <a:endParaRPr lang="fi-FI" b="1">
              <a:solidFill>
                <a:srgbClr val="7030A0"/>
              </a:solidFill>
              <a:ea typeface="+mn-lt"/>
              <a:cs typeface="+mn-lt"/>
            </a:endParaRPr>
          </a:p>
          <a:p>
            <a:pPr marL="342900" indent="-342900" algn="just"/>
            <a:r>
              <a:rPr lang="fi-FI" b="1">
                <a:solidFill>
                  <a:srgbClr val="0070C0"/>
                </a:solidFill>
                <a:ea typeface="+mn-lt"/>
                <a:cs typeface="+mn-lt"/>
              </a:rPr>
              <a:t>Täl­laiset muu­tokset ovat normaa­leja,  ikään kuu­luvia asioita – ei unet­to­muutta!</a:t>
            </a:r>
            <a:endParaRPr lang="fi-FI" b="1">
              <a:solidFill>
                <a:srgbClr val="0070C0"/>
              </a:solidFill>
            </a:endParaRPr>
          </a:p>
          <a:p>
            <a:pPr algn="just"/>
            <a:r>
              <a:rPr lang="fi-FI">
                <a:ea typeface="+mn-lt"/>
                <a:cs typeface="+mn-lt"/>
              </a:rPr>
              <a:t>Muu­toksiin on biolo­ginen syy: käpy­li­säkkeen etuo­sassa sijait­seva </a:t>
            </a:r>
            <a:r>
              <a:rPr lang="fi-FI" err="1">
                <a:ea typeface="+mn-lt"/>
                <a:cs typeface="+mn-lt"/>
              </a:rPr>
              <a:t>nuc­leus</a:t>
            </a:r>
            <a:r>
              <a:rPr lang="fi-FI">
                <a:ea typeface="+mn-lt"/>
                <a:cs typeface="+mn-lt"/>
              </a:rPr>
              <a:t> </a:t>
            </a:r>
            <a:r>
              <a:rPr lang="fi-FI" err="1">
                <a:ea typeface="+mn-lt"/>
                <a:cs typeface="+mn-lt"/>
              </a:rPr>
              <a:t>suprac­hias­ma­ticus</a:t>
            </a:r>
            <a:r>
              <a:rPr lang="fi-FI">
                <a:ea typeface="+mn-lt"/>
                <a:cs typeface="+mn-lt"/>
              </a:rPr>
              <a:t> erittää mela­to­nii­ni­hor­monia, jo­ka sää­telee ih­misen vuoro­kau­si­rytmiä</a:t>
            </a:r>
          </a:p>
          <a:p>
            <a:pPr algn="just"/>
            <a:r>
              <a:rPr lang="fi-FI">
                <a:ea typeface="+mn-lt"/>
                <a:cs typeface="+mn-lt"/>
              </a:rPr>
              <a:t>Ikään­ty­misen myö­tä mela­to­niinin eritys kui­tenkin vä­henee, mi­kä joh­taa lisään­ty­neeseen une­nai­kaiseen he­räilyyn</a:t>
            </a:r>
            <a:endParaRPr lang="fi-FI"/>
          </a:p>
          <a:p>
            <a:endParaRPr lang="fi-FI"/>
          </a:p>
        </p:txBody>
      </p:sp>
    </p:spTree>
    <p:extLst>
      <p:ext uri="{BB962C8B-B14F-4D97-AF65-F5344CB8AC3E}">
        <p14:creationId xmlns:p14="http://schemas.microsoft.com/office/powerpoint/2010/main" val="330901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Unettomuuden hoito</a:t>
            </a:r>
          </a:p>
        </p:txBody>
      </p:sp>
      <p:sp>
        <p:nvSpPr>
          <p:cNvPr id="3" name="Sisällön paikkamerkki 2"/>
          <p:cNvSpPr>
            <a:spLocks noGrp="1"/>
          </p:cNvSpPr>
          <p:nvPr>
            <p:ph sz="quarter" idx="1"/>
          </p:nvPr>
        </p:nvSpPr>
        <p:spPr/>
        <p:txBody>
          <a:bodyPr vert="horz" lIns="91440" tIns="45720" rIns="91440" bIns="45720" anchor="t">
            <a:normAutofit fontScale="92500" lnSpcReduction="20000"/>
          </a:bodyPr>
          <a:lstStyle/>
          <a:p>
            <a:r>
              <a:rPr lang="fi-FI"/>
              <a:t>Unettomuuden hoito perustuu sitä aiheuttavan syyn hoitoon</a:t>
            </a:r>
          </a:p>
          <a:p>
            <a:r>
              <a:rPr lang="fi-FI"/>
              <a:t>Toiminnallisen unettomuuden hoitoon kuuluvat voimavarojen ja toimintakyvyn perusteella määritellyt liikunta, osallistuminen ja toiminnat päivittäin</a:t>
            </a:r>
          </a:p>
          <a:p>
            <a:r>
              <a:rPr lang="fi-FI"/>
              <a:t>Päivittäinen valossa oleskelu edistää hyvää yöunta </a:t>
            </a:r>
          </a:p>
          <a:p>
            <a:r>
              <a:rPr lang="fi-FI"/>
              <a:t>Auringonvalo on parasta, ja keinovalo talviaikaan luo perustaa hyvälle yöunelle</a:t>
            </a:r>
          </a:p>
          <a:p>
            <a:r>
              <a:rPr lang="fi-FI"/>
              <a:t>Kognitiivis-behavioraaliset menetelmät ovat mahdollisesti tehokkaita unettomuuden hoidossa, kun ne toteutetaan riittävän yksityiskohtaisella ryhmä- tai henkilökohtaisella ohjauksella</a:t>
            </a:r>
          </a:p>
          <a:p>
            <a:r>
              <a:rPr lang="fi-FI" b="1">
                <a:solidFill>
                  <a:srgbClr val="0070C0"/>
                </a:solidFill>
              </a:rPr>
              <a:t>Mieli, Suomen mielenterveysseura </a:t>
            </a:r>
            <a:r>
              <a:rPr lang="fi-FI" b="1">
                <a:solidFill>
                  <a:srgbClr val="0070C0"/>
                </a:solidFill>
                <a:sym typeface="Wingdings" panose="05000000000000000000" pitchFamily="2" charset="2"/>
              </a:rPr>
              <a:t> rentoutumisharjoituksia</a:t>
            </a:r>
            <a:endParaRPr lang="fi-FI" b="1">
              <a:solidFill>
                <a:srgbClr val="0070C0"/>
              </a:solidFill>
            </a:endParaRPr>
          </a:p>
        </p:txBody>
      </p:sp>
      <p:pic>
        <p:nvPicPr>
          <p:cNvPr id="4" name="Kuva 4">
            <a:extLst>
              <a:ext uri="{FF2B5EF4-FFF2-40B4-BE49-F238E27FC236}">
                <a16:creationId xmlns:a16="http://schemas.microsoft.com/office/drawing/2014/main" id="{4A737DB2-5AC2-4278-91AA-DA443D3C3526}"/>
              </a:ext>
            </a:extLst>
          </p:cNvPr>
          <p:cNvPicPr>
            <a:picLocks noChangeAspect="1"/>
          </p:cNvPicPr>
          <p:nvPr/>
        </p:nvPicPr>
        <p:blipFill>
          <a:blip r:embed="rId2"/>
          <a:stretch>
            <a:fillRect/>
          </a:stretch>
        </p:blipFill>
        <p:spPr>
          <a:xfrm>
            <a:off x="5556398" y="330230"/>
            <a:ext cx="1352372" cy="1266107"/>
          </a:xfrm>
          <a:prstGeom prst="rect">
            <a:avLst/>
          </a:prstGeom>
        </p:spPr>
      </p:pic>
    </p:spTree>
    <p:extLst>
      <p:ext uri="{BB962C8B-B14F-4D97-AF65-F5344CB8AC3E}">
        <p14:creationId xmlns:p14="http://schemas.microsoft.com/office/powerpoint/2010/main" val="410536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Unettomuuden lääkkeetön hoito</a:t>
            </a:r>
          </a:p>
        </p:txBody>
      </p:sp>
      <p:sp>
        <p:nvSpPr>
          <p:cNvPr id="3" name="Sisällön paikkamerkki 2"/>
          <p:cNvSpPr>
            <a:spLocks noGrp="1"/>
          </p:cNvSpPr>
          <p:nvPr>
            <p:ph sz="quarter" idx="1"/>
          </p:nvPr>
        </p:nvSpPr>
        <p:spPr/>
        <p:txBody>
          <a:bodyPr vert="horz" lIns="91440" tIns="45720" rIns="91440" bIns="45720" anchor="t">
            <a:normAutofit fontScale="85000" lnSpcReduction="20000"/>
          </a:bodyPr>
          <a:lstStyle/>
          <a:p>
            <a:r>
              <a:rPr lang="fi-FI"/>
              <a:t>Samalla tavalla toistuvat iltarutiinit, säännölliset nukkumaanmenoajat ja vuoteesta nousemisajat, terveellinen ja riittävä ruoka, kahvin ja teen sekä tupakoinnin välttäminen iltapäivisin ja iltaisin</a:t>
            </a:r>
          </a:p>
          <a:p>
            <a:r>
              <a:rPr lang="fi-FI"/>
              <a:t>Mahdollisimman äänetön, hämärähkö ja lämpötilaltaan mukavalta tuntuva makuuhuone sekä keholle sopiva vuode (</a:t>
            </a:r>
            <a:r>
              <a:rPr lang="fi-FI">
                <a:solidFill>
                  <a:srgbClr val="0070C0"/>
                </a:solidFill>
              </a:rPr>
              <a:t>= </a:t>
            </a:r>
            <a:r>
              <a:rPr lang="fi-FI" b="1">
                <a:solidFill>
                  <a:srgbClr val="0070C0"/>
                </a:solidFill>
              </a:rPr>
              <a:t>unihygienia</a:t>
            </a:r>
            <a:r>
              <a:rPr lang="fi-FI"/>
              <a:t>) edistävät hyvää yöunta, painopeitto?</a:t>
            </a:r>
          </a:p>
          <a:p>
            <a:r>
              <a:rPr lang="fi-FI"/>
              <a:t>Liiallinen kahvin ja kolajuomien nauttiminen, raskaat ateriat tai television myöhäinen katsominen voivat häiritä nukahtamista</a:t>
            </a:r>
          </a:p>
          <a:p>
            <a:r>
              <a:rPr lang="fi-FI"/>
              <a:t>Nikotiini kiihdyttää aineenvaihduntaa ja toimii stimulanttina, joten tupakkavalmisteet vaikeuttavat nukahtamista</a:t>
            </a:r>
          </a:p>
          <a:p>
            <a:r>
              <a:rPr lang="fi-FI"/>
              <a:t>Nautintoaineiden käyttötapojen tarkistaminen on tärkeää (kahvi, kola- ja energiajuomat, alkoholi, päihteet)</a:t>
            </a:r>
          </a:p>
          <a:p>
            <a:r>
              <a:rPr lang="fi-FI"/>
              <a:t>Vähäinenkin alkoholin ja unilääkkeiden yhteiskäyttö voi aiheuttaa sekavuutta</a:t>
            </a:r>
          </a:p>
          <a:p>
            <a:endParaRPr lang="fi-FI"/>
          </a:p>
        </p:txBody>
      </p:sp>
      <p:pic>
        <p:nvPicPr>
          <p:cNvPr id="6" name="Kuva 6">
            <a:extLst>
              <a:ext uri="{FF2B5EF4-FFF2-40B4-BE49-F238E27FC236}">
                <a16:creationId xmlns:a16="http://schemas.microsoft.com/office/drawing/2014/main" id="{C4BDF16E-19B0-310D-0833-4132D6CC60D6}"/>
              </a:ext>
            </a:extLst>
          </p:cNvPr>
          <p:cNvPicPr>
            <a:picLocks noChangeAspect="1"/>
          </p:cNvPicPr>
          <p:nvPr/>
        </p:nvPicPr>
        <p:blipFill>
          <a:blip r:embed="rId2"/>
          <a:stretch>
            <a:fillRect/>
          </a:stretch>
        </p:blipFill>
        <p:spPr>
          <a:xfrm>
            <a:off x="7150466" y="55051"/>
            <a:ext cx="1927152" cy="1213669"/>
          </a:xfrm>
          <a:prstGeom prst="rect">
            <a:avLst/>
          </a:prstGeom>
        </p:spPr>
      </p:pic>
    </p:spTree>
    <p:extLst>
      <p:ext uri="{BB962C8B-B14F-4D97-AF65-F5344CB8AC3E}">
        <p14:creationId xmlns:p14="http://schemas.microsoft.com/office/powerpoint/2010/main" val="3834908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vert="horz" lIns="91440" tIns="45720" rIns="91440" bIns="45720" anchor="b">
            <a:normAutofit/>
          </a:bodyPr>
          <a:lstStyle/>
          <a:p>
            <a:r>
              <a:rPr lang="fi-FI"/>
              <a:t>Unettomuuden lääkkeetön hoito</a:t>
            </a:r>
          </a:p>
        </p:txBody>
      </p:sp>
      <p:sp>
        <p:nvSpPr>
          <p:cNvPr id="3" name="Sisällön paikkamerkki 2"/>
          <p:cNvSpPr>
            <a:spLocks noGrp="1"/>
          </p:cNvSpPr>
          <p:nvPr>
            <p:ph sz="quarter" idx="1"/>
          </p:nvPr>
        </p:nvSpPr>
        <p:spPr/>
        <p:txBody>
          <a:bodyPr vert="horz" lIns="91440" tIns="45720" rIns="91440" bIns="45720" anchor="t">
            <a:normAutofit fontScale="92500"/>
          </a:bodyPr>
          <a:lstStyle/>
          <a:p>
            <a:r>
              <a:rPr lang="fi-FI" err="1"/>
              <a:t>Ehkva</a:t>
            </a:r>
            <a:r>
              <a:rPr lang="fi-FI"/>
              <a:t>--&gt;</a:t>
            </a:r>
            <a:r>
              <a:rPr lang="fi-FI" err="1"/>
              <a:t>Hyte</a:t>
            </a:r>
            <a:r>
              <a:rPr lang="fi-FI"/>
              <a:t>--&gt; Unettomuuden lääkkeetön hoito</a:t>
            </a:r>
            <a:endParaRPr lang="en-US"/>
          </a:p>
          <a:p>
            <a:r>
              <a:rPr lang="fi-FI" dirty="0"/>
              <a:t>Helsingin yliopistollisen sairaalan unihoitajien ja psykologien kehittämä </a:t>
            </a:r>
            <a:r>
              <a:rPr lang="fi-FI" dirty="0">
                <a:sym typeface="Wingdings" panose="05000000000000000000" pitchFamily="2" charset="2"/>
              </a:rPr>
              <a:t> </a:t>
            </a:r>
            <a:r>
              <a:rPr lang="fi-FI" dirty="0"/>
              <a:t>UNITERAPIA-SOVELLUS</a:t>
            </a:r>
          </a:p>
          <a:p>
            <a:r>
              <a:rPr lang="fi-FI" dirty="0"/>
              <a:t>Kognitiivisia harjoituksia mobiililaitteen välityksellä</a:t>
            </a:r>
          </a:p>
          <a:p>
            <a:r>
              <a:rPr lang="fi-FI" dirty="0"/>
              <a:t>Tavoitteena:  </a:t>
            </a:r>
          </a:p>
          <a:p>
            <a:pPr lvl="2"/>
            <a:r>
              <a:rPr lang="fi-FI" sz="2400" b="1" dirty="0">
                <a:solidFill>
                  <a:schemeClr val="accent2">
                    <a:lumMod val="75000"/>
                  </a:schemeClr>
                </a:solidFill>
              </a:rPr>
              <a:t>u</a:t>
            </a:r>
            <a:r>
              <a:rPr lang="fi-FI" sz="2400" b="1" dirty="0">
                <a:solidFill>
                  <a:srgbClr val="0070C0"/>
                </a:solidFill>
              </a:rPr>
              <a:t>nirytmin säännöllistäminen</a:t>
            </a:r>
          </a:p>
          <a:p>
            <a:pPr lvl="2"/>
            <a:r>
              <a:rPr lang="fi-FI" sz="2400" b="1" dirty="0">
                <a:solidFill>
                  <a:srgbClr val="0070C0"/>
                </a:solidFill>
              </a:rPr>
              <a:t>uneen liittyvien haitallisten ajatusten  ja </a:t>
            </a:r>
          </a:p>
          <a:p>
            <a:pPr marL="731520" lvl="2" indent="0">
              <a:buClr>
                <a:srgbClr val="E0752F"/>
              </a:buClr>
              <a:buNone/>
            </a:pPr>
            <a:r>
              <a:rPr lang="fi-FI" sz="2400" b="1" dirty="0">
                <a:solidFill>
                  <a:srgbClr val="0070C0"/>
                </a:solidFill>
              </a:rPr>
              <a:t>käyttäytymismallien muuttaminen</a:t>
            </a:r>
            <a:endParaRPr lang="fi-FI" dirty="0">
              <a:solidFill>
                <a:srgbClr val="0070C0"/>
              </a:solidFill>
            </a:endParaRPr>
          </a:p>
          <a:p>
            <a:r>
              <a:rPr lang="fi-FI" dirty="0"/>
              <a:t>Miten? </a:t>
            </a:r>
            <a:r>
              <a:rPr lang="fi-FI" b="1" dirty="0">
                <a:solidFill>
                  <a:srgbClr val="0070C0"/>
                </a:solidFill>
              </a:rPr>
              <a:t>Lihas- ja hengitysrentoutumista ja tietoista läsnäoloa lisääviä harjoituksia</a:t>
            </a:r>
          </a:p>
          <a:p>
            <a:r>
              <a:rPr lang="fi-FI" dirty="0"/>
              <a:t>Nettiterapia kestää n 2 kk</a:t>
            </a:r>
          </a:p>
          <a:p>
            <a:r>
              <a:rPr lang="fi-FI" dirty="0"/>
              <a:t>Miten pääsee </a:t>
            </a:r>
            <a:r>
              <a:rPr lang="fi-FI" dirty="0">
                <a:sym typeface="Wingdings" panose="05000000000000000000" pitchFamily="2" charset="2"/>
              </a:rPr>
              <a:t></a:t>
            </a:r>
            <a:r>
              <a:rPr lang="fi-FI" dirty="0"/>
              <a:t> lääkärin lähetteellä</a:t>
            </a:r>
          </a:p>
          <a:p>
            <a:endParaRPr lang="fi-FI"/>
          </a:p>
        </p:txBody>
      </p:sp>
      <p:pic>
        <p:nvPicPr>
          <p:cNvPr id="4" name="Kuva 4" descr="Kuva, joka sisältää kohteen taivas&#10;&#10;Kuvaus luotu automaattisesti">
            <a:extLst>
              <a:ext uri="{FF2B5EF4-FFF2-40B4-BE49-F238E27FC236}">
                <a16:creationId xmlns:a16="http://schemas.microsoft.com/office/drawing/2014/main" id="{F32FE5A6-4AD3-AD87-5BAE-BDD638FC7C58}"/>
              </a:ext>
            </a:extLst>
          </p:cNvPr>
          <p:cNvPicPr>
            <a:picLocks noChangeAspect="1"/>
          </p:cNvPicPr>
          <p:nvPr/>
        </p:nvPicPr>
        <p:blipFill>
          <a:blip r:embed="rId2"/>
          <a:stretch>
            <a:fillRect/>
          </a:stretch>
        </p:blipFill>
        <p:spPr>
          <a:xfrm>
            <a:off x="7224178" y="254"/>
            <a:ext cx="1883803" cy="1081125"/>
          </a:xfrm>
          <a:prstGeom prst="rect">
            <a:avLst/>
          </a:prstGeom>
        </p:spPr>
      </p:pic>
    </p:spTree>
    <p:extLst>
      <p:ext uri="{BB962C8B-B14F-4D97-AF65-F5344CB8AC3E}">
        <p14:creationId xmlns:p14="http://schemas.microsoft.com/office/powerpoint/2010/main" val="126004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6EEA42-E8E6-4B2E-82BB-25822E5200C7}"/>
              </a:ext>
            </a:extLst>
          </p:cNvPr>
          <p:cNvSpPr>
            <a:spLocks noGrp="1"/>
          </p:cNvSpPr>
          <p:nvPr>
            <p:ph type="title"/>
          </p:nvPr>
        </p:nvSpPr>
        <p:spPr>
          <a:xfrm flipV="1">
            <a:off x="457200" y="667141"/>
            <a:ext cx="7467600" cy="47444"/>
          </a:xfrm>
        </p:spPr>
        <p:txBody>
          <a:bodyPr vert="horz" lIns="91440" tIns="45720" rIns="91440" bIns="45720" anchor="b">
            <a:normAutofit fontScale="90000"/>
          </a:bodyPr>
          <a:lstStyle/>
          <a:p>
            <a:endParaRPr lang="fi-FI"/>
          </a:p>
        </p:txBody>
      </p:sp>
      <p:pic>
        <p:nvPicPr>
          <p:cNvPr id="7" name="Kuva 7" descr="Kuva, joka sisältää kohteen teksti&#10;&#10;Kuvaus luotu automaattisesti">
            <a:extLst>
              <a:ext uri="{FF2B5EF4-FFF2-40B4-BE49-F238E27FC236}">
                <a16:creationId xmlns:a16="http://schemas.microsoft.com/office/drawing/2014/main" id="{6BAC7E24-CCB9-4D3D-BD7C-AE7E60DB4F94}"/>
              </a:ext>
            </a:extLst>
          </p:cNvPr>
          <p:cNvPicPr>
            <a:picLocks noGrp="1" noChangeAspect="1"/>
          </p:cNvPicPr>
          <p:nvPr>
            <p:ph sz="quarter" idx="1"/>
          </p:nvPr>
        </p:nvPicPr>
        <p:blipFill>
          <a:blip r:embed="rId2"/>
          <a:stretch>
            <a:fillRect/>
          </a:stretch>
        </p:blipFill>
        <p:spPr>
          <a:xfrm>
            <a:off x="457200" y="340927"/>
            <a:ext cx="8269856" cy="6313995"/>
          </a:xfrm>
        </p:spPr>
      </p:pic>
    </p:spTree>
    <p:extLst>
      <p:ext uri="{BB962C8B-B14F-4D97-AF65-F5344CB8AC3E}">
        <p14:creationId xmlns:p14="http://schemas.microsoft.com/office/powerpoint/2010/main" val="3590829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Unilääkettä unettomuuteen?</a:t>
            </a:r>
          </a:p>
        </p:txBody>
      </p:sp>
      <p:sp>
        <p:nvSpPr>
          <p:cNvPr id="3" name="Sisällön paikkamerkki 2"/>
          <p:cNvSpPr>
            <a:spLocks noGrp="1"/>
          </p:cNvSpPr>
          <p:nvPr>
            <p:ph sz="quarter" idx="1"/>
          </p:nvPr>
        </p:nvSpPr>
        <p:spPr>
          <a:xfrm>
            <a:off x="457200" y="1600200"/>
            <a:ext cx="7838535" cy="4873752"/>
          </a:xfrm>
        </p:spPr>
        <p:txBody>
          <a:bodyPr vert="horz" lIns="91440" tIns="45720" rIns="91440" bIns="45720" anchor="t">
            <a:normAutofit fontScale="92500" lnSpcReduction="20000"/>
          </a:bodyPr>
          <a:lstStyle/>
          <a:p>
            <a:r>
              <a:rPr lang="fi-FI"/>
              <a:t>Uni­lääk­keiden on to­dettu pit­kään käytet­tyinä vain pahen­tavan unet­to­muutta</a:t>
            </a:r>
          </a:p>
          <a:p>
            <a:r>
              <a:rPr lang="fi-FI" b="1" u="sng">
                <a:solidFill>
                  <a:srgbClr val="0070C0"/>
                </a:solidFill>
                <a:ea typeface="+mn-lt"/>
                <a:cs typeface="+mn-lt"/>
              </a:rPr>
              <a:t>Unilääkkeitä suositellaan käytettäväksi vain parina iltana ja alle 2 viikon ajan</a:t>
            </a:r>
            <a:r>
              <a:rPr lang="fi-FI" b="1">
                <a:solidFill>
                  <a:srgbClr val="0070C0"/>
                </a:solidFill>
                <a:ea typeface="+mn-lt"/>
                <a:cs typeface="+mn-lt"/>
              </a:rPr>
              <a:t>.</a:t>
            </a:r>
            <a:endParaRPr lang="fi-FI" b="1">
              <a:solidFill>
                <a:srgbClr val="0070C0"/>
              </a:solidFill>
            </a:endParaRPr>
          </a:p>
          <a:p>
            <a:r>
              <a:rPr lang="fi-FI"/>
              <a:t>Riippu­vuuden li­säksi pitkäai­kais­käyttöön liit­tyy myös </a:t>
            </a:r>
            <a:r>
              <a:rPr lang="fi-FI">
                <a:solidFill>
                  <a:srgbClr val="0070C0"/>
                </a:solidFill>
              </a:rPr>
              <a:t>tole­ranssin kehit­ty­mistä</a:t>
            </a:r>
            <a:r>
              <a:rPr lang="fi-FI"/>
              <a:t>. Tä­mä voi joh­taa sii­hen, et­tä po­tilas tar­vitsee nukah­taakseen ai­na vain suu­remman an­noksen tai uu­sia lääk­keitä</a:t>
            </a:r>
            <a:endParaRPr lang="fi-FI" b="1">
              <a:solidFill>
                <a:srgbClr val="0070C0"/>
              </a:solidFill>
            </a:endParaRPr>
          </a:p>
          <a:p>
            <a:r>
              <a:rPr lang="fi-FI"/>
              <a:t>Unilääkkeinäkin käytetyt </a:t>
            </a:r>
            <a:r>
              <a:rPr lang="fi-FI" err="1"/>
              <a:t>bentsodiatsepiinit</a:t>
            </a:r>
            <a:r>
              <a:rPr lang="fi-FI"/>
              <a:t>, jotka </a:t>
            </a:r>
            <a:r>
              <a:rPr lang="fi-FI">
                <a:ea typeface="+mn-lt"/>
                <a:cs typeface="+mn-lt"/>
              </a:rPr>
              <a:t> lievittävät ahdistuneisuutta</a:t>
            </a:r>
            <a:r>
              <a:rPr lang="fi-FI"/>
              <a:t> ja niin sanotut Z-lääkkeet (</a:t>
            </a:r>
            <a:r>
              <a:rPr lang="fi-FI" err="1"/>
              <a:t>tsopikloni</a:t>
            </a:r>
            <a:r>
              <a:rPr lang="fi-FI"/>
              <a:t>, </a:t>
            </a:r>
            <a:r>
              <a:rPr lang="fi-FI" err="1"/>
              <a:t>tsolpideemi</a:t>
            </a:r>
            <a:r>
              <a:rPr lang="fi-FI"/>
              <a:t>) aiheuttavat usein syvän unen vähenemistä ja sitä kautta uni ei ole enää niin virkistävää. </a:t>
            </a:r>
          </a:p>
          <a:p>
            <a:r>
              <a:rPr lang="fi-FI"/>
              <a:t>Unilääkettä käyttävällä unen aikainen ”aivojen puhdistuminen” kuona-aineista vähenee</a:t>
            </a:r>
          </a:p>
        </p:txBody>
      </p:sp>
    </p:spTree>
    <p:extLst>
      <p:ext uri="{BB962C8B-B14F-4D97-AF65-F5344CB8AC3E}">
        <p14:creationId xmlns:p14="http://schemas.microsoft.com/office/powerpoint/2010/main" val="1070190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E2CE80-9DD3-514E-81AB-BCB454A21E65}"/>
              </a:ext>
            </a:extLst>
          </p:cNvPr>
          <p:cNvSpPr>
            <a:spLocks noGrp="1"/>
          </p:cNvSpPr>
          <p:nvPr>
            <p:ph type="title"/>
          </p:nvPr>
        </p:nvSpPr>
        <p:spPr/>
        <p:txBody>
          <a:bodyPr vert="horz" lIns="91440" tIns="45720" rIns="91440" bIns="45720" anchor="b">
            <a:normAutofit/>
          </a:bodyPr>
          <a:lstStyle/>
          <a:p>
            <a:r>
              <a:rPr lang="fi-FI"/>
              <a:t>UNILÄÄKKEIDEN HAITAT</a:t>
            </a:r>
          </a:p>
        </p:txBody>
      </p:sp>
      <p:sp>
        <p:nvSpPr>
          <p:cNvPr id="3" name="Sisällön paikkamerkki 2">
            <a:extLst>
              <a:ext uri="{FF2B5EF4-FFF2-40B4-BE49-F238E27FC236}">
                <a16:creationId xmlns:a16="http://schemas.microsoft.com/office/drawing/2014/main" id="{EABA9425-3FAC-94B1-36AA-A6F984063AF8}"/>
              </a:ext>
            </a:extLst>
          </p:cNvPr>
          <p:cNvSpPr>
            <a:spLocks noGrp="1"/>
          </p:cNvSpPr>
          <p:nvPr>
            <p:ph sz="quarter" idx="1"/>
          </p:nvPr>
        </p:nvSpPr>
        <p:spPr/>
        <p:txBody>
          <a:bodyPr vert="horz" lIns="91440" tIns="45720" rIns="91440" bIns="45720" anchor="t">
            <a:normAutofit fontScale="92500"/>
          </a:bodyPr>
          <a:lstStyle/>
          <a:p>
            <a:r>
              <a:rPr lang="fi-FI" b="1">
                <a:solidFill>
                  <a:srgbClr val="0070C0"/>
                </a:solidFill>
                <a:ea typeface="+mn-lt"/>
                <a:cs typeface="+mn-lt"/>
              </a:rPr>
              <a:t>Kaikki nukahtamislääkkeet voimistavat alkoholin vaikutuksia</a:t>
            </a:r>
            <a:endParaRPr lang="fi-FI">
              <a:solidFill>
                <a:srgbClr val="000000"/>
              </a:solidFill>
              <a:ea typeface="+mn-lt"/>
              <a:cs typeface="+mn-lt"/>
            </a:endParaRPr>
          </a:p>
          <a:p>
            <a:r>
              <a:rPr lang="fi-FI">
                <a:ea typeface="+mn-lt"/>
                <a:cs typeface="+mn-lt"/>
              </a:rPr>
              <a:t>Erityisesti hyvin lyhytaikaisten nukahtamislääkkeiden (</a:t>
            </a:r>
            <a:r>
              <a:rPr lang="fi-FI" err="1">
                <a:ea typeface="+mn-lt"/>
                <a:cs typeface="+mn-lt"/>
              </a:rPr>
              <a:t>midatsolaami</a:t>
            </a:r>
            <a:r>
              <a:rPr lang="fi-FI">
                <a:ea typeface="+mn-lt"/>
                <a:cs typeface="+mn-lt"/>
              </a:rPr>
              <a:t> ja </a:t>
            </a:r>
            <a:r>
              <a:rPr lang="fi-FI" err="1">
                <a:ea typeface="+mn-lt"/>
                <a:cs typeface="+mn-lt"/>
              </a:rPr>
              <a:t>triatsolaami</a:t>
            </a:r>
            <a:r>
              <a:rPr lang="fi-FI">
                <a:ea typeface="+mn-lt"/>
                <a:cs typeface="+mn-lt"/>
              </a:rPr>
              <a:t>) käytön yhteydessä on esiintynyt aamuisin ilmenevää sekavuutta ja muistamattomuutta</a:t>
            </a:r>
            <a:endParaRPr lang="fi-FI"/>
          </a:p>
          <a:p>
            <a:r>
              <a:rPr lang="fi-FI">
                <a:solidFill>
                  <a:srgbClr val="0070C0"/>
                </a:solidFill>
                <a:ea typeface="+mn-lt"/>
                <a:cs typeface="+mn-lt"/>
              </a:rPr>
              <a:t>Lääkeriippuvuus on yleisin syy tarpeettomaan unilääkkeiden pitkäaikaiskäyttöön</a:t>
            </a:r>
          </a:p>
          <a:p>
            <a:r>
              <a:rPr lang="fi-FI">
                <a:ea typeface="+mn-lt"/>
                <a:cs typeface="+mn-lt"/>
              </a:rPr>
              <a:t>Varsinkin ikääntyneille unilääkkeet voivat aiheuttaa </a:t>
            </a:r>
            <a:r>
              <a:rPr lang="fi-FI" u="sng">
                <a:solidFill>
                  <a:srgbClr val="0070C0"/>
                </a:solidFill>
                <a:ea typeface="+mn-lt"/>
                <a:cs typeface="+mn-lt"/>
              </a:rPr>
              <a:t>kognitiivisten toimintojen ja muistin häiriintymistä sekä lisätä kaatumistapaturmien ja lonkkamurtumien riskiä</a:t>
            </a:r>
            <a:endParaRPr lang="fi-FI">
              <a:solidFill>
                <a:srgbClr val="0070C0"/>
              </a:solidFill>
              <a:ea typeface="+mn-lt"/>
              <a:cs typeface="+mn-lt"/>
            </a:endParaRPr>
          </a:p>
          <a:p>
            <a:endParaRPr lang="fi-FI">
              <a:solidFill>
                <a:srgbClr val="0070C0"/>
              </a:solidFill>
              <a:ea typeface="+mn-lt"/>
              <a:cs typeface="+mn-lt"/>
            </a:endParaRPr>
          </a:p>
          <a:p>
            <a:endParaRPr lang="fi-FI">
              <a:ea typeface="+mn-lt"/>
              <a:cs typeface="+mn-lt"/>
            </a:endParaRPr>
          </a:p>
          <a:p>
            <a:endParaRPr lang="fi-FI">
              <a:ea typeface="+mn-lt"/>
              <a:cs typeface="+mn-lt"/>
            </a:endParaRPr>
          </a:p>
        </p:txBody>
      </p:sp>
    </p:spTree>
    <p:extLst>
      <p:ext uri="{BB962C8B-B14F-4D97-AF65-F5344CB8AC3E}">
        <p14:creationId xmlns:p14="http://schemas.microsoft.com/office/powerpoint/2010/main" val="2049967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A77E43-9FBA-C4E7-0301-0574EACA1E7F}"/>
              </a:ext>
            </a:extLst>
          </p:cNvPr>
          <p:cNvSpPr>
            <a:spLocks noGrp="1"/>
          </p:cNvSpPr>
          <p:nvPr>
            <p:ph type="title"/>
          </p:nvPr>
        </p:nvSpPr>
        <p:spPr/>
        <p:txBody>
          <a:bodyPr vert="horz" lIns="91440" tIns="45720" rIns="91440" bIns="45720" anchor="b">
            <a:normAutofit/>
          </a:bodyPr>
          <a:lstStyle/>
          <a:p>
            <a:r>
              <a:rPr lang="fi-FI"/>
              <a:t>UNILÄÄKKEISTÄ EROON</a:t>
            </a:r>
          </a:p>
        </p:txBody>
      </p:sp>
      <p:sp>
        <p:nvSpPr>
          <p:cNvPr id="3" name="Sisällön paikkamerkki 2">
            <a:extLst>
              <a:ext uri="{FF2B5EF4-FFF2-40B4-BE49-F238E27FC236}">
                <a16:creationId xmlns:a16="http://schemas.microsoft.com/office/drawing/2014/main" id="{A67E1D11-6E59-B27C-5ADF-99102E14A7C0}"/>
              </a:ext>
            </a:extLst>
          </p:cNvPr>
          <p:cNvSpPr>
            <a:spLocks noGrp="1"/>
          </p:cNvSpPr>
          <p:nvPr>
            <p:ph sz="quarter" idx="1"/>
          </p:nvPr>
        </p:nvSpPr>
        <p:spPr/>
        <p:txBody>
          <a:bodyPr vert="horz" lIns="91440" tIns="45720" rIns="91440" bIns="45720" anchor="t">
            <a:normAutofit/>
          </a:bodyPr>
          <a:lstStyle/>
          <a:p>
            <a:r>
              <a:rPr lang="fi-FI">
                <a:ea typeface="+mn-lt"/>
                <a:cs typeface="+mn-lt"/>
              </a:rPr>
              <a:t>Psykoterapialla tai kognitiivis-behavioraalisilla menetelmillä tuettu asteittainen, valvottu vieroitus antaa yleensä parhaat tulokset</a:t>
            </a:r>
          </a:p>
          <a:p>
            <a:r>
              <a:rPr lang="fi-FI" b="1" u="sng">
                <a:solidFill>
                  <a:srgbClr val="0070C0"/>
                </a:solidFill>
                <a:ea typeface="+mn-lt"/>
                <a:cs typeface="+mn-lt"/>
              </a:rPr>
              <a:t>Unilääkeannoksia tulee aina vähentää asteittain, esimerkiksi 10-25 % viikon-kuukauden välein, ja vieroitettavia tulee informoida annosten pienentämisestä aiheutuvasta unettomuuden tilapäisestä pahenemisesta ja muista </a:t>
            </a:r>
            <a:r>
              <a:rPr lang="fi-FI" b="1" u="sng" err="1">
                <a:solidFill>
                  <a:srgbClr val="0070C0"/>
                </a:solidFill>
                <a:ea typeface="+mn-lt"/>
                <a:cs typeface="+mn-lt"/>
              </a:rPr>
              <a:t>rebound</a:t>
            </a:r>
            <a:r>
              <a:rPr lang="fi-FI" b="1" u="sng">
                <a:solidFill>
                  <a:srgbClr val="0070C0"/>
                </a:solidFill>
                <a:ea typeface="+mn-lt"/>
                <a:cs typeface="+mn-lt"/>
              </a:rPr>
              <a:t>-vaikutuksista</a:t>
            </a:r>
            <a:endParaRPr lang="fi-FI" b="1" u="sng">
              <a:ea typeface="+mn-lt"/>
              <a:cs typeface="+mn-lt"/>
            </a:endParaRPr>
          </a:p>
        </p:txBody>
      </p:sp>
    </p:spTree>
    <p:extLst>
      <p:ext uri="{BB962C8B-B14F-4D97-AF65-F5344CB8AC3E}">
        <p14:creationId xmlns:p14="http://schemas.microsoft.com/office/powerpoint/2010/main" val="3526205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vert="horz" lIns="91440" tIns="45720" rIns="91440" bIns="45720" anchor="b">
            <a:normAutofit/>
          </a:bodyPr>
          <a:lstStyle/>
          <a:p>
            <a:r>
              <a:rPr lang="fi-FI"/>
              <a:t>Melatoniini eli pimeähormoni </a:t>
            </a:r>
          </a:p>
        </p:txBody>
      </p:sp>
      <p:sp>
        <p:nvSpPr>
          <p:cNvPr id="3" name="Sisällön paikkamerkki 2"/>
          <p:cNvSpPr>
            <a:spLocks noGrp="1"/>
          </p:cNvSpPr>
          <p:nvPr>
            <p:ph sz="quarter" idx="1"/>
          </p:nvPr>
        </p:nvSpPr>
        <p:spPr/>
        <p:txBody>
          <a:bodyPr vert="horz" lIns="91440" tIns="45720" rIns="91440" bIns="45720" anchor="t">
            <a:normAutofit fontScale="92500" lnSpcReduction="20000"/>
          </a:bodyPr>
          <a:lstStyle/>
          <a:p>
            <a:r>
              <a:rPr lang="fi-FI"/>
              <a:t>Valon hämärtyminen antaa keholle viestin käynnistää kutsutun melatoniinin tuotannon</a:t>
            </a:r>
          </a:p>
          <a:p>
            <a:r>
              <a:rPr lang="fi-FI"/>
              <a:t>Melatoniinia erittyy aivoissa pimeällä ja sen vaikutuksesta vireys vähenee ja uni syvenee</a:t>
            </a:r>
          </a:p>
          <a:p>
            <a:r>
              <a:rPr lang="fi-FI"/>
              <a:t>Eritys on suurimmillaan yöllä pimeän aikaan ja huipussaan keskiyön jälkeisinä tunteina (klo 02-04)</a:t>
            </a:r>
          </a:p>
          <a:p>
            <a:r>
              <a:rPr lang="fi-FI"/>
              <a:t>Melatoniini auttaa elimistön sisäistä kelloa pysymään ajassa säädellen vuorokausirytmiä ja edistäen unensaantia</a:t>
            </a:r>
          </a:p>
          <a:p>
            <a:r>
              <a:rPr lang="fi-FI">
                <a:ea typeface="+mn-lt"/>
                <a:cs typeface="+mn-lt"/>
              </a:rPr>
              <a:t>Koska melatoniinin vaikutus perustuu osin vuorokausirytmien tahdistamiseen, tulisi melatoniini ottaa mahdollisimman säännöllisesti iltaisin aina samaan kellonaikaan: lyhytvaikutteinen iästä ja nukkumisajoista riippuen kello 18–23 ja pitkävaikutteinen kello 20–22</a:t>
            </a:r>
            <a:endParaRPr lang="fi-FI"/>
          </a:p>
          <a:p>
            <a:endParaRPr lang="fi-FI"/>
          </a:p>
          <a:p>
            <a:endParaRPr lang="fi-FI"/>
          </a:p>
        </p:txBody>
      </p:sp>
      <p:pic>
        <p:nvPicPr>
          <p:cNvPr id="4" name="Kuva 4" descr="Kuva, joka sisältää kohteen ruoho, puu, ulko, lintu&#10;&#10;Kuvaus luotu automaattisesti">
            <a:extLst>
              <a:ext uri="{FF2B5EF4-FFF2-40B4-BE49-F238E27FC236}">
                <a16:creationId xmlns:a16="http://schemas.microsoft.com/office/drawing/2014/main" id="{CCB20A90-1242-39D2-A637-338C36BF64E6}"/>
              </a:ext>
            </a:extLst>
          </p:cNvPr>
          <p:cNvPicPr>
            <a:picLocks noChangeAspect="1"/>
          </p:cNvPicPr>
          <p:nvPr/>
        </p:nvPicPr>
        <p:blipFill>
          <a:blip r:embed="rId2"/>
          <a:stretch>
            <a:fillRect/>
          </a:stretch>
        </p:blipFill>
        <p:spPr>
          <a:xfrm>
            <a:off x="6422111" y="-2152"/>
            <a:ext cx="2619375" cy="1743075"/>
          </a:xfrm>
          <a:prstGeom prst="rect">
            <a:avLst/>
          </a:prstGeom>
        </p:spPr>
      </p:pic>
    </p:spTree>
    <p:extLst>
      <p:ext uri="{BB962C8B-B14F-4D97-AF65-F5344CB8AC3E}">
        <p14:creationId xmlns:p14="http://schemas.microsoft.com/office/powerpoint/2010/main" val="3989055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Kohti parempia unia </a:t>
            </a:r>
          </a:p>
        </p:txBody>
      </p:sp>
      <p:sp>
        <p:nvSpPr>
          <p:cNvPr id="3" name="Sisällön paikkamerkki 2"/>
          <p:cNvSpPr>
            <a:spLocks noGrp="1"/>
          </p:cNvSpPr>
          <p:nvPr>
            <p:ph sz="quarter" idx="1"/>
          </p:nvPr>
        </p:nvSpPr>
        <p:spPr/>
        <p:txBody>
          <a:bodyPr vert="horz" lIns="91440" tIns="45720" rIns="91440" bIns="45720" anchor="t">
            <a:normAutofit lnSpcReduction="10000"/>
          </a:bodyPr>
          <a:lstStyle/>
          <a:p>
            <a:r>
              <a:rPr lang="fi-FI"/>
              <a:t>Samalla tavalla toistuvat iltarutiinit, säännölliset nukkumaanmenoajat ja vuoteesta nousemisajat, terveellinen ja riittävä ruoka, kahvin ja teen sekä tupakoinnin välttäminen iltapäivisin ja iltaisin</a:t>
            </a:r>
          </a:p>
          <a:p>
            <a:r>
              <a:rPr lang="fi-FI"/>
              <a:t>Mahdollisimman äänetön, hämärähkö ja lämpötilaltaan mukavalta tuntuva makuuhuone sekä keholle sopiva vuode </a:t>
            </a:r>
            <a:r>
              <a:rPr lang="fi-FI">
                <a:sym typeface="Wingdings" panose="05000000000000000000" pitchFamily="2" charset="2"/>
              </a:rPr>
              <a:t></a:t>
            </a:r>
            <a:r>
              <a:rPr lang="fi-FI"/>
              <a:t> unihygienia edistävät hyvää yöunta</a:t>
            </a:r>
          </a:p>
          <a:p>
            <a:r>
              <a:rPr lang="fi-FI"/>
              <a:t>Opettelemalla rentoutumaan voi helpottaa omaa unensaantiaan; esim. rentoutuskasetti, musiikki tai opetellut lihasten rentoutumisliikkeet helpottavat nukahtamista, huoli-hetki</a:t>
            </a:r>
          </a:p>
          <a:p>
            <a:endParaRPr lang="fi-FI"/>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997" y="197467"/>
            <a:ext cx="226124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8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679B6-6156-DD2B-79BB-E460768CE479}"/>
              </a:ext>
            </a:extLst>
          </p:cNvPr>
          <p:cNvSpPr>
            <a:spLocks noGrp="1"/>
          </p:cNvSpPr>
          <p:nvPr>
            <p:ph type="title"/>
          </p:nvPr>
        </p:nvSpPr>
        <p:spPr/>
        <p:txBody>
          <a:bodyPr vert="horz" lIns="91440" tIns="45720" rIns="91440" bIns="45720" anchor="b">
            <a:normAutofit/>
          </a:bodyPr>
          <a:lstStyle/>
          <a:p>
            <a:r>
              <a:rPr lang="fi-FI" dirty="0"/>
              <a:t>Rytmit</a:t>
            </a:r>
          </a:p>
        </p:txBody>
      </p:sp>
      <p:sp>
        <p:nvSpPr>
          <p:cNvPr id="3" name="Sisällön paikkamerkki 2">
            <a:extLst>
              <a:ext uri="{FF2B5EF4-FFF2-40B4-BE49-F238E27FC236}">
                <a16:creationId xmlns:a16="http://schemas.microsoft.com/office/drawing/2014/main" id="{A234F752-B4DF-D522-1AF0-4D3E655FE5A0}"/>
              </a:ext>
            </a:extLst>
          </p:cNvPr>
          <p:cNvSpPr>
            <a:spLocks noGrp="1"/>
          </p:cNvSpPr>
          <p:nvPr>
            <p:ph sz="quarter" idx="1"/>
          </p:nvPr>
        </p:nvSpPr>
        <p:spPr/>
        <p:txBody>
          <a:bodyPr vert="horz" lIns="91440" tIns="45720" rIns="91440" bIns="45720" anchor="t">
            <a:normAutofit/>
          </a:bodyPr>
          <a:lstStyle/>
          <a:p>
            <a:r>
              <a:rPr lang="fi-FI" dirty="0"/>
              <a:t>Jokaisella ihmissolulla on oma rytminsä</a:t>
            </a:r>
          </a:p>
          <a:p>
            <a:r>
              <a:rPr lang="fi-FI" dirty="0"/>
              <a:t>Solut </a:t>
            </a:r>
            <a:r>
              <a:rPr lang="fi-FI" dirty="0" err="1"/>
              <a:t>jakautuvaat</a:t>
            </a:r>
            <a:r>
              <a:rPr lang="fi-FI" dirty="0"/>
              <a:t> niille ominaiseen aikaan ja hormonit erittyvät rytmisesti</a:t>
            </a:r>
          </a:p>
          <a:p>
            <a:r>
              <a:rPr lang="fi-FI" dirty="0"/>
              <a:t>Vireystaso noudattaa n 12 h rytmiä</a:t>
            </a:r>
          </a:p>
          <a:p>
            <a:r>
              <a:rPr lang="fi-FI" dirty="0"/>
              <a:t>Kaikkia väsyttää eniten klo 01-05 välillä ja seuraavan kerran n klo 13-17</a:t>
            </a:r>
          </a:p>
        </p:txBody>
      </p:sp>
    </p:spTree>
    <p:extLst>
      <p:ext uri="{BB962C8B-B14F-4D97-AF65-F5344CB8AC3E}">
        <p14:creationId xmlns:p14="http://schemas.microsoft.com/office/powerpoint/2010/main" val="4081844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Lähteet</a:t>
            </a:r>
          </a:p>
        </p:txBody>
      </p:sp>
      <p:sp>
        <p:nvSpPr>
          <p:cNvPr id="3" name="Sisällön paikkamerkki 2"/>
          <p:cNvSpPr>
            <a:spLocks noGrp="1"/>
          </p:cNvSpPr>
          <p:nvPr>
            <p:ph sz="quarter" idx="1"/>
          </p:nvPr>
        </p:nvSpPr>
        <p:spPr>
          <a:xfrm>
            <a:off x="457200" y="1600200"/>
            <a:ext cx="7467600" cy="5293018"/>
          </a:xfrm>
        </p:spPr>
        <p:txBody>
          <a:bodyPr vert="horz" lIns="91440" tIns="45720" rIns="91440" bIns="45720" anchor="t">
            <a:normAutofit fontScale="32500" lnSpcReduction="20000"/>
          </a:bodyPr>
          <a:lstStyle/>
          <a:p>
            <a:r>
              <a:rPr lang="fi-FI" dirty="0">
                <a:hlinkClick r:id="rId2"/>
              </a:rPr>
              <a:t>http://www.yths.fi/terveystieto_ja_tutkimus/terveystietopankki/39/unettomuu</a:t>
            </a:r>
            <a:r>
              <a:rPr lang="fi-FI" dirty="0">
                <a:solidFill>
                  <a:schemeClr val="accent1">
                    <a:lumMod val="75000"/>
                  </a:schemeClr>
                </a:solidFill>
              </a:rPr>
              <a:t>s</a:t>
            </a:r>
          </a:p>
          <a:p>
            <a:r>
              <a:rPr lang="fi-FI" dirty="0">
                <a:hlinkClick r:id="rId3"/>
              </a:rPr>
              <a:t>http://www.terveysverkko.fi/tietopankki/terveysliikunta/uni/</a:t>
            </a:r>
            <a:endParaRPr lang="fi-FI" dirty="0"/>
          </a:p>
          <a:p>
            <a:r>
              <a:rPr lang="fi-FI" dirty="0">
                <a:hlinkClick r:id="rId4"/>
              </a:rPr>
              <a:t>https://www.mielenterveysseura.fi/fi/kehitt%C3%A4mistoiminta/lapset-ja-nuoret/unitehdas/unitehdas-unen-abczzz/tavallisimpia-uniongelmia-0</a:t>
            </a:r>
            <a:endParaRPr lang="fi-FI" dirty="0"/>
          </a:p>
          <a:p>
            <a:r>
              <a:rPr lang="fi-FI" dirty="0">
                <a:hlinkClick r:id="rId5"/>
              </a:rPr>
              <a:t>https://yle.fi/aihe/artikkeli/2017/01/31/suomalaisten-younet-lyhentyneet-valtaosa-karsii-univajeesta</a:t>
            </a:r>
            <a:endParaRPr lang="fi-FI" dirty="0"/>
          </a:p>
          <a:p>
            <a:r>
              <a:rPr lang="fi-FI" dirty="0"/>
              <a:t>Huutoniemi, A, Unen tarve ja univaje –luento</a:t>
            </a:r>
          </a:p>
          <a:p>
            <a:r>
              <a:rPr lang="fi-FI" dirty="0"/>
              <a:t>Jehkonen, M. , Saunamäki, T., Paavola, L., </a:t>
            </a:r>
            <a:r>
              <a:rPr lang="fi-FI" dirty="0" err="1"/>
              <a:t>Vilkki</a:t>
            </a:r>
            <a:r>
              <a:rPr lang="fi-FI" dirty="0"/>
              <a:t>, J., (</a:t>
            </a:r>
            <a:r>
              <a:rPr lang="fi-FI" dirty="0" err="1"/>
              <a:t>toim</a:t>
            </a:r>
            <a:r>
              <a:rPr lang="fi-FI" dirty="0"/>
              <a:t>): Kliininen neuropsykologia, Duodecim, 2015</a:t>
            </a:r>
          </a:p>
          <a:p>
            <a:r>
              <a:rPr lang="fi-FI" dirty="0"/>
              <a:t>Partinen Markku, Huutoniemi Anne: Uniterveyskirja –Nuku hyvin, voi hyvin, </a:t>
            </a:r>
            <a:r>
              <a:rPr lang="fi-FI" dirty="0" err="1"/>
              <a:t>Docendo</a:t>
            </a:r>
            <a:r>
              <a:rPr lang="fi-FI" dirty="0"/>
              <a:t>, 2018</a:t>
            </a:r>
          </a:p>
          <a:p>
            <a:r>
              <a:rPr lang="fi-FI" dirty="0"/>
              <a:t>Raunio, H., Farmakologia-</a:t>
            </a:r>
            <a:r>
              <a:rPr lang="fi-FI" dirty="0" err="1"/>
              <a:t>luentomatriaalit</a:t>
            </a:r>
            <a:endParaRPr lang="fi-FI" dirty="0"/>
          </a:p>
          <a:p>
            <a:r>
              <a:rPr lang="fi-FI" dirty="0"/>
              <a:t>Stenberg, T. Nuku paremmin, auta aivojasi, Hyvä terveys 14/18Uni ja stressi,</a:t>
            </a:r>
          </a:p>
          <a:p>
            <a:r>
              <a:rPr lang="fi-FI" dirty="0"/>
              <a:t>Terveyskylä.fi</a:t>
            </a:r>
          </a:p>
          <a:p>
            <a:r>
              <a:rPr lang="fi-FI" dirty="0"/>
              <a:t>Unettomuus, Käypä hoito-suositus,24.8.2017</a:t>
            </a:r>
          </a:p>
          <a:p>
            <a:r>
              <a:rPr lang="fi-FI" dirty="0"/>
              <a:t>Unettomuus ,Lääkärikirja Duodecim, 17.10.2016</a:t>
            </a:r>
          </a:p>
          <a:p>
            <a:r>
              <a:rPr lang="fi-FI" dirty="0"/>
              <a:t>Uni on aivojen aikaa: AVH-lehti 2/2015</a:t>
            </a:r>
          </a:p>
          <a:p>
            <a:r>
              <a:rPr lang="fi-FI" dirty="0">
                <a:hlinkClick r:id="rId6"/>
              </a:rPr>
              <a:t>www.aivoliitto.fi</a:t>
            </a:r>
            <a:r>
              <a:rPr lang="fi-FI" dirty="0"/>
              <a:t>; Perustietoutta aivoterveydestä –uni</a:t>
            </a:r>
          </a:p>
          <a:p>
            <a:r>
              <a:rPr lang="fi-FI" dirty="0">
                <a:ea typeface="+mn-lt"/>
                <a:cs typeface="+mn-lt"/>
                <a:hlinkClick r:id="rId7"/>
              </a:rPr>
              <a:t>https://unijatiede.net/2016/05/15/mista-aivot-tietavat-milloin-ja-kuinka-paljon-on-nukuttava/</a:t>
            </a:r>
            <a:endParaRPr lang="fi-FI" dirty="0"/>
          </a:p>
          <a:p>
            <a:r>
              <a:rPr lang="fi-FI" dirty="0">
                <a:ea typeface="+mn-lt"/>
                <a:cs typeface="+mn-lt"/>
                <a:hlinkClick r:id="rId8"/>
              </a:rPr>
              <a:t>https://unijatiede.net/2016/01/17/vuorokausirytmin_saately/</a:t>
            </a:r>
            <a:endParaRPr lang="fi-FI" dirty="0"/>
          </a:p>
          <a:p>
            <a:r>
              <a:rPr lang="fi-FI" dirty="0" err="1">
                <a:latin typeface="Century Schoolbook"/>
                <a:ea typeface="+mn-lt"/>
                <a:cs typeface="+mn-lt"/>
              </a:rPr>
              <a:t>Wigren</a:t>
            </a:r>
            <a:r>
              <a:rPr lang="fi-FI" dirty="0">
                <a:latin typeface="Century Schoolbook"/>
                <a:ea typeface="+mn-lt"/>
                <a:cs typeface="+mn-lt"/>
              </a:rPr>
              <a:t>, H-K.,</a:t>
            </a:r>
            <a:r>
              <a:rPr lang="fi-FI" dirty="0">
                <a:ea typeface="+mn-lt"/>
                <a:cs typeface="+mn-lt"/>
              </a:rPr>
              <a:t>  Stenberg, T., Kuinka nukkuminen elvyttää aivojamme?, Lääketieteellinen aikakauskirja </a:t>
            </a:r>
            <a:r>
              <a:rPr lang="fi-FI" dirty="0" err="1">
                <a:ea typeface="+mn-lt"/>
                <a:cs typeface="+mn-lt"/>
              </a:rPr>
              <a:t>Duodecin</a:t>
            </a:r>
            <a:r>
              <a:rPr lang="fi-FI" dirty="0">
                <a:ea typeface="+mn-lt"/>
                <a:cs typeface="+mn-lt"/>
              </a:rPr>
              <a:t>, 2015;131(2):151-6</a:t>
            </a:r>
            <a:endParaRPr lang="fi-FI" dirty="0">
              <a:latin typeface="Century"/>
              <a:ea typeface="+mn-lt"/>
              <a:cs typeface="+mn-lt"/>
            </a:endParaRPr>
          </a:p>
          <a:p>
            <a:r>
              <a:rPr lang="fi-FI" dirty="0"/>
              <a:t>Mitä nukahtamisen jälkeen tapahtuu?</a:t>
            </a:r>
          </a:p>
          <a:p>
            <a:r>
              <a:rPr lang="fi-FI" dirty="0">
                <a:ea typeface="+mn-lt"/>
                <a:cs typeface="+mn-lt"/>
              </a:rPr>
              <a:t>Partonen, T., Lisää unta - kiireen lyhyt historia -artikkeli, 31.5.2017, Duodecim terveyskirjasto julkaisut</a:t>
            </a:r>
            <a:endParaRPr lang="fi-FI" dirty="0"/>
          </a:p>
          <a:p>
            <a:r>
              <a:rPr lang="fi-FI" dirty="0"/>
              <a:t>Soinila, S., Kaste, M., Somer, H. (toim.), Neurologia, Duodecim, 2011</a:t>
            </a:r>
          </a:p>
          <a:p>
            <a:r>
              <a:rPr lang="fi-FI" dirty="0">
                <a:ea typeface="+mn-lt"/>
                <a:cs typeface="+mn-lt"/>
                <a:hlinkClick r:id="rId9"/>
              </a:rPr>
              <a:t>https://www.duodecimlehti.fi/duo14941</a:t>
            </a:r>
            <a:endParaRPr lang="fi-FI" dirty="0"/>
          </a:p>
          <a:p>
            <a:r>
              <a:rPr lang="fi-FI" dirty="0">
                <a:ea typeface="+mn-lt"/>
                <a:cs typeface="+mn-lt"/>
                <a:hlinkClick r:id="rId10"/>
              </a:rPr>
              <a:t>https://www.terveyskirjasto.fi/lam00074</a:t>
            </a:r>
            <a:endParaRPr lang="fi-FI" dirty="0"/>
          </a:p>
          <a:p>
            <a:r>
              <a:rPr lang="fi-FI" dirty="0">
                <a:ea typeface="+mn-lt"/>
                <a:cs typeface="+mn-lt"/>
                <a:hlinkClick r:id="rId11"/>
              </a:rPr>
              <a:t>https://www.potilaanlaakarilehti.fi/artikkelit/unilaake-voi-pahentaa-unettomuutta/</a:t>
            </a:r>
            <a:endParaRPr lang="fi-FI" dirty="0"/>
          </a:p>
          <a:p>
            <a:r>
              <a:rPr lang="fi-FI" dirty="0">
                <a:ea typeface="+mn-lt"/>
                <a:cs typeface="+mn-lt"/>
                <a:hlinkClick r:id="rId12"/>
              </a:rPr>
              <a:t>https://www.kaypahoito.fi/nix02647</a:t>
            </a:r>
            <a:endParaRPr lang="fi-FI" dirty="0"/>
          </a:p>
          <a:p>
            <a:r>
              <a:rPr lang="fi-FI" dirty="0">
                <a:ea typeface="+mn-lt"/>
                <a:cs typeface="+mn-lt"/>
                <a:hlinkClick r:id="rId13"/>
              </a:rPr>
              <a:t>https://askelterveyteen.com/diabeteksella-ja-uniongelmilla-usein-yhteys/</a:t>
            </a:r>
            <a:endParaRPr lang="fi-FI"/>
          </a:p>
          <a:p>
            <a:r>
              <a:rPr lang="fi-FI" dirty="0">
                <a:ea typeface="+mn-lt"/>
                <a:cs typeface="+mn-lt"/>
                <a:hlinkClick r:id="rId14"/>
              </a:rPr>
              <a:t>https://www.theseus.fi/bitstream/handle/10024/169335/Unettomuuden%20l%C3%A4%C3%A4kkeet%C3%B6n%20hoito%20kirjallinen%20opas%20PDF.pdf?sequence=2&amp;isAllowed=y</a:t>
            </a:r>
            <a:endParaRPr lang="fi-FI" dirty="0"/>
          </a:p>
          <a:p>
            <a:r>
              <a:rPr lang="fi-FI" dirty="0">
                <a:ea typeface="+mn-lt"/>
                <a:cs typeface="+mn-lt"/>
                <a:hlinkClick r:id="rId15"/>
              </a:rPr>
              <a:t>https://helda.helsinki.fi/server/api/core/bitstreams/6b367013-9730-4581-8037-d93c447637b0/content</a:t>
            </a:r>
            <a:endParaRPr lang="fi-FI" dirty="0"/>
          </a:p>
          <a:p>
            <a:r>
              <a:rPr lang="fi-FI" dirty="0">
                <a:ea typeface="+mn-lt"/>
                <a:cs typeface="+mn-lt"/>
                <a:hlinkClick r:id="rId16"/>
              </a:rPr>
              <a:t>Uni - THL</a:t>
            </a:r>
            <a:endParaRPr lang="fi-FI" dirty="0"/>
          </a:p>
          <a:p>
            <a:endParaRPr lang="fi-FI" i="1"/>
          </a:p>
          <a:p>
            <a:endParaRPr lang="fi-FI"/>
          </a:p>
          <a:p>
            <a:endParaRPr lang="fi-FI" b="1"/>
          </a:p>
          <a:p>
            <a:endParaRPr lang="fi-FI"/>
          </a:p>
          <a:p>
            <a:endParaRPr lang="fi-FI"/>
          </a:p>
        </p:txBody>
      </p:sp>
    </p:spTree>
    <p:extLst>
      <p:ext uri="{BB962C8B-B14F-4D97-AF65-F5344CB8AC3E}">
        <p14:creationId xmlns:p14="http://schemas.microsoft.com/office/powerpoint/2010/main" val="479114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225615" y="332147"/>
            <a:ext cx="6475562" cy="1375913"/>
          </a:xfrm>
        </p:spPr>
        <p:txBody>
          <a:bodyPr vert="horz" lIns="91440" tIns="45720" rIns="91440" bIns="45720" anchor="b">
            <a:normAutofit fontScale="90000"/>
          </a:bodyPr>
          <a:lstStyle/>
          <a:p>
            <a:r>
              <a:rPr lang="fi-FI" b="1" i="1">
                <a:solidFill>
                  <a:srgbClr val="0070C0"/>
                </a:solidFill>
              </a:rPr>
              <a:t>Jo</a:t>
            </a:r>
            <a:r>
              <a:rPr lang="fi-FI" b="1" i="1">
                <a:solidFill>
                  <a:srgbClr val="0070C0"/>
                </a:solidFill>
                <a:ea typeface="+mj-lt"/>
                <a:cs typeface="+mj-lt"/>
              </a:rPr>
              <a:t>s uni olisi turhaa, siitä olisi  evoluution aikana hankkiuduttu eroon!</a:t>
            </a:r>
            <a:endParaRPr lang="fi-FI" b="1" i="1">
              <a:solidFill>
                <a:srgbClr val="0070C0"/>
              </a:solidFill>
            </a:endParaRP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92400" y="1718297"/>
            <a:ext cx="3804234" cy="379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a:extLst>
              <a:ext uri="{FF2B5EF4-FFF2-40B4-BE49-F238E27FC236}">
                <a16:creationId xmlns:a16="http://schemas.microsoft.com/office/drawing/2014/main" id="{898D3A01-B1FB-4859-8C27-67CC574D739F}"/>
              </a:ext>
            </a:extLst>
          </p:cNvPr>
          <p:cNvSpPr txBox="1"/>
          <p:nvPr/>
        </p:nvSpPr>
        <p:spPr>
          <a:xfrm>
            <a:off x="2835216" y="5843234"/>
            <a:ext cx="42441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b="1" i="1">
                <a:solidFill>
                  <a:srgbClr val="0070C0"/>
                </a:solidFill>
              </a:rPr>
              <a:t>Kiitos ja hyviä unia!</a:t>
            </a:r>
          </a:p>
        </p:txBody>
      </p:sp>
    </p:spTree>
    <p:extLst>
      <p:ext uri="{BB962C8B-B14F-4D97-AF65-F5344CB8AC3E}">
        <p14:creationId xmlns:p14="http://schemas.microsoft.com/office/powerpoint/2010/main" val="262515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uvakaappaus, diagrammi, ympyrä&#10;&#10;Kuvaus luotu automaattisesti">
            <a:extLst>
              <a:ext uri="{FF2B5EF4-FFF2-40B4-BE49-F238E27FC236}">
                <a16:creationId xmlns:a16="http://schemas.microsoft.com/office/drawing/2014/main" id="{2E564847-4786-E37D-EBA7-4EB6512EEA4D}"/>
              </a:ext>
            </a:extLst>
          </p:cNvPr>
          <p:cNvPicPr>
            <a:picLocks noChangeAspect="1"/>
          </p:cNvPicPr>
          <p:nvPr/>
        </p:nvPicPr>
        <p:blipFill>
          <a:blip r:embed="rId2"/>
          <a:stretch>
            <a:fillRect/>
          </a:stretch>
        </p:blipFill>
        <p:spPr>
          <a:xfrm>
            <a:off x="0" y="-171224"/>
            <a:ext cx="9144000" cy="6759773"/>
          </a:xfrm>
          <a:prstGeom prst="rect">
            <a:avLst/>
          </a:prstGeom>
        </p:spPr>
      </p:pic>
      <p:sp>
        <p:nvSpPr>
          <p:cNvPr id="3" name="Tekstiruutu 2">
            <a:extLst>
              <a:ext uri="{FF2B5EF4-FFF2-40B4-BE49-F238E27FC236}">
                <a16:creationId xmlns:a16="http://schemas.microsoft.com/office/drawing/2014/main" id="{398BC727-969F-846F-CFA4-374480B257CB}"/>
              </a:ext>
            </a:extLst>
          </p:cNvPr>
          <p:cNvSpPr txBox="1"/>
          <p:nvPr/>
        </p:nvSpPr>
        <p:spPr>
          <a:xfrm>
            <a:off x="61499" y="6548983"/>
            <a:ext cx="89734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sz="1200" dirty="0">
                <a:ea typeface="+mn-lt"/>
                <a:cs typeface="+mn-lt"/>
              </a:rPr>
              <a:t>https://activelifelab.fi/blogi/vuorokausirytmit-ohjaavat-elimistomme-toimintaa/</a:t>
            </a:r>
            <a:endParaRPr lang="fi-FI" sz="1200"/>
          </a:p>
        </p:txBody>
      </p:sp>
    </p:spTree>
    <p:extLst>
      <p:ext uri="{BB962C8B-B14F-4D97-AF65-F5344CB8AC3E}">
        <p14:creationId xmlns:p14="http://schemas.microsoft.com/office/powerpoint/2010/main" val="204445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keskuskello</a:t>
            </a:r>
          </a:p>
        </p:txBody>
      </p:sp>
      <p:sp>
        <p:nvSpPr>
          <p:cNvPr id="3" name="Sisällön paikkamerkki 2"/>
          <p:cNvSpPr>
            <a:spLocks noGrp="1"/>
          </p:cNvSpPr>
          <p:nvPr>
            <p:ph sz="quarter" idx="1"/>
          </p:nvPr>
        </p:nvSpPr>
        <p:spPr>
          <a:xfrm>
            <a:off x="457200" y="1581839"/>
            <a:ext cx="8174514" cy="4892113"/>
          </a:xfrm>
        </p:spPr>
        <p:txBody>
          <a:bodyPr vert="horz" lIns="91440" tIns="45720" rIns="91440" bIns="45720" anchor="t">
            <a:normAutofit fontScale="92500" lnSpcReduction="10000"/>
          </a:bodyPr>
          <a:lstStyle/>
          <a:p>
            <a:pPr>
              <a:spcBef>
                <a:spcPts val="0"/>
              </a:spcBef>
              <a:buFont typeface="Arial"/>
              <a:buChar char="•"/>
            </a:pPr>
            <a:r>
              <a:rPr lang="en-US" sz="2000" b="1" dirty="0" err="1">
                <a:solidFill>
                  <a:srgbClr val="0070C0"/>
                </a:solidFill>
                <a:latin typeface="Century Schoolbook"/>
              </a:rPr>
              <a:t>Vuorokausirytmin</a:t>
            </a:r>
            <a:r>
              <a:rPr lang="en-US" sz="2000" b="1" dirty="0">
                <a:solidFill>
                  <a:srgbClr val="0070C0"/>
                </a:solidFill>
                <a:latin typeface="Century Schoolbook"/>
              </a:rPr>
              <a:t> </a:t>
            </a:r>
            <a:r>
              <a:rPr lang="en-US" sz="2000" b="1" dirty="0" err="1">
                <a:solidFill>
                  <a:srgbClr val="0070C0"/>
                </a:solidFill>
                <a:latin typeface="Century Schoolbook"/>
              </a:rPr>
              <a:t>määrittää</a:t>
            </a:r>
            <a:r>
              <a:rPr lang="en-US" sz="2000" b="1" dirty="0">
                <a:solidFill>
                  <a:srgbClr val="0070C0"/>
                </a:solidFill>
                <a:latin typeface="Century Schoolbook"/>
              </a:rPr>
              <a:t> </a:t>
            </a:r>
            <a:r>
              <a:rPr lang="en-US" sz="2000" b="1" dirty="0" err="1">
                <a:solidFill>
                  <a:srgbClr val="0070C0"/>
                </a:solidFill>
                <a:latin typeface="Century Schoolbook"/>
              </a:rPr>
              <a:t>sisäinen</a:t>
            </a:r>
            <a:r>
              <a:rPr lang="en-US" sz="2000" b="1" dirty="0">
                <a:solidFill>
                  <a:srgbClr val="0070C0"/>
                </a:solidFill>
                <a:latin typeface="Century Schoolbook"/>
              </a:rPr>
              <a:t> </a:t>
            </a:r>
            <a:r>
              <a:rPr lang="en-US" sz="2000" b="1" dirty="0" err="1">
                <a:solidFill>
                  <a:srgbClr val="0070C0"/>
                </a:solidFill>
                <a:latin typeface="Century Schoolbook"/>
              </a:rPr>
              <a:t>kello</a:t>
            </a:r>
            <a:r>
              <a:rPr lang="en-US" sz="2000" b="1" dirty="0">
                <a:solidFill>
                  <a:srgbClr val="0070C0"/>
                </a:solidFill>
                <a:latin typeface="Century Schoolbook"/>
              </a:rPr>
              <a:t> ja </a:t>
            </a:r>
            <a:r>
              <a:rPr lang="en-US" sz="2000" b="1" dirty="0" err="1">
                <a:solidFill>
                  <a:srgbClr val="0070C0"/>
                </a:solidFill>
                <a:latin typeface="Century Schoolbook"/>
              </a:rPr>
              <a:t>valo</a:t>
            </a:r>
            <a:r>
              <a:rPr lang="en-US" sz="2000" b="1" dirty="0">
                <a:solidFill>
                  <a:srgbClr val="0070C0"/>
                </a:solidFill>
                <a:latin typeface="Century Schoolbook"/>
              </a:rPr>
              <a:t> </a:t>
            </a:r>
            <a:r>
              <a:rPr lang="en-US" sz="2000" b="1" dirty="0" err="1">
                <a:solidFill>
                  <a:srgbClr val="0070C0"/>
                </a:solidFill>
                <a:latin typeface="Century Schoolbook"/>
              </a:rPr>
              <a:t>sätää</a:t>
            </a:r>
            <a:endParaRPr lang="en-US" sz="2000" dirty="0" err="1">
              <a:solidFill>
                <a:srgbClr val="000000"/>
              </a:solidFill>
              <a:latin typeface="Century Schoolbook"/>
            </a:endParaRPr>
          </a:p>
          <a:p>
            <a:pPr marL="0" indent="0">
              <a:spcBef>
                <a:spcPts val="0"/>
              </a:spcBef>
              <a:buNone/>
            </a:pPr>
            <a:r>
              <a:rPr lang="en-US" sz="2000" b="1" dirty="0">
                <a:solidFill>
                  <a:srgbClr val="191919"/>
                </a:solidFill>
                <a:latin typeface="Century Schoolbook"/>
              </a:rPr>
              <a:t>  </a:t>
            </a:r>
            <a:r>
              <a:rPr lang="en-US" sz="2000" b="1" dirty="0" err="1">
                <a:solidFill>
                  <a:srgbClr val="191919"/>
                </a:solidFill>
                <a:latin typeface="Century Schoolbook"/>
              </a:rPr>
              <a:t>sen</a:t>
            </a:r>
            <a:r>
              <a:rPr lang="en-US" sz="2000" b="1" dirty="0">
                <a:solidFill>
                  <a:srgbClr val="191919"/>
                </a:solidFill>
                <a:latin typeface="Century Schoolbook"/>
              </a:rPr>
              <a:t> </a:t>
            </a:r>
            <a:r>
              <a:rPr lang="en-US" sz="2000" b="1" dirty="0" err="1">
                <a:solidFill>
                  <a:srgbClr val="191919"/>
                </a:solidFill>
                <a:latin typeface="Century Schoolbook"/>
              </a:rPr>
              <a:t>aurinkovuorokauden</a:t>
            </a:r>
            <a:r>
              <a:rPr lang="en-US" sz="2000" b="1" dirty="0">
                <a:solidFill>
                  <a:srgbClr val="191919"/>
                </a:solidFill>
                <a:latin typeface="Century Schoolbook"/>
              </a:rPr>
              <a:t> </a:t>
            </a:r>
            <a:r>
              <a:rPr lang="en-US" sz="2000" b="1" dirty="0" err="1">
                <a:solidFill>
                  <a:srgbClr val="191919"/>
                </a:solidFill>
                <a:latin typeface="Century Schoolbook"/>
              </a:rPr>
              <a:t>mittaiseksi</a:t>
            </a:r>
            <a:r>
              <a:rPr lang="en-US" sz="2000" b="1" dirty="0">
                <a:solidFill>
                  <a:srgbClr val="191919"/>
                </a:solidFill>
                <a:latin typeface="Century Schoolbook"/>
              </a:rPr>
              <a:t> (</a:t>
            </a:r>
            <a:r>
              <a:rPr lang="en-US" sz="2000" b="1" dirty="0" err="1">
                <a:solidFill>
                  <a:srgbClr val="191919"/>
                </a:solidFill>
                <a:latin typeface="Century Schoolbook"/>
              </a:rPr>
              <a:t>circadiaaninen</a:t>
            </a:r>
            <a:r>
              <a:rPr lang="en-US" sz="2000" b="1" dirty="0">
                <a:solidFill>
                  <a:srgbClr val="191919"/>
                </a:solidFill>
                <a:latin typeface="Century Schoolbook"/>
              </a:rPr>
              <a:t> </a:t>
            </a:r>
            <a:r>
              <a:rPr lang="en-US" sz="2000" b="1" dirty="0" err="1">
                <a:solidFill>
                  <a:srgbClr val="191919"/>
                </a:solidFill>
                <a:latin typeface="Century Schoolbook"/>
              </a:rPr>
              <a:t>rytmi</a:t>
            </a:r>
            <a:r>
              <a:rPr lang="en-US" sz="2000" b="1" dirty="0">
                <a:solidFill>
                  <a:srgbClr val="191919"/>
                </a:solidFill>
                <a:latin typeface="Century Schoolbook"/>
              </a:rPr>
              <a:t>)</a:t>
            </a:r>
            <a:endParaRPr lang="en-US" sz="2000">
              <a:latin typeface="Century Schoolbook"/>
            </a:endParaRPr>
          </a:p>
          <a:p>
            <a:pPr>
              <a:buFont typeface="Arial"/>
              <a:buChar char="•"/>
            </a:pPr>
            <a:r>
              <a:rPr lang="fi-FI" dirty="0">
                <a:latin typeface="Century Schoolbook"/>
              </a:rPr>
              <a:t>Hermostolla tämä on sisäsyntyistä ja  vuorokausirytmi kesto</a:t>
            </a:r>
            <a:r>
              <a:rPr lang="fi-FI" dirty="0">
                <a:solidFill>
                  <a:srgbClr val="000000"/>
                </a:solidFill>
                <a:latin typeface="Century Schoolbook"/>
              </a:rPr>
              <a:t> </a:t>
            </a:r>
            <a:r>
              <a:rPr lang="fi-FI" b="1" dirty="0">
                <a:solidFill>
                  <a:srgbClr val="0070C0"/>
                </a:solidFill>
                <a:latin typeface="Century Schoolbook"/>
              </a:rPr>
              <a:t>n.24 h (</a:t>
            </a:r>
            <a:r>
              <a:rPr lang="fi-FI" b="1" dirty="0" err="1">
                <a:solidFill>
                  <a:srgbClr val="0070C0"/>
                </a:solidFill>
                <a:latin typeface="Century Schoolbook"/>
              </a:rPr>
              <a:t>circadiaaninen</a:t>
            </a:r>
            <a:r>
              <a:rPr lang="fi-FI" b="1" dirty="0">
                <a:solidFill>
                  <a:srgbClr val="0070C0"/>
                </a:solidFill>
                <a:latin typeface="Century Schoolbook"/>
              </a:rPr>
              <a:t> rytmi)</a:t>
            </a:r>
          </a:p>
          <a:p>
            <a:pPr>
              <a:buFont typeface="Arial"/>
              <a:buChar char="•"/>
            </a:pPr>
            <a:r>
              <a:rPr lang="fi-FI" dirty="0">
                <a:latin typeface="Century Schoolbook"/>
              </a:rPr>
              <a:t>Tätä vuorokausirytmiä säätelee aivoissa sijaitseva elimistön sisäinen </a:t>
            </a:r>
            <a:r>
              <a:rPr lang="fi-FI" b="1" dirty="0">
                <a:solidFill>
                  <a:srgbClr val="0070C0"/>
                </a:solidFill>
                <a:latin typeface="Century Schoolbook"/>
              </a:rPr>
              <a:t>keskuskello eli hypotalamuksessa sijaitseva suprakineettinen tumake</a:t>
            </a:r>
          </a:p>
          <a:p>
            <a:pPr>
              <a:buFont typeface="Arial"/>
              <a:buChar char="•"/>
            </a:pPr>
            <a:r>
              <a:rPr lang="fi-FI" dirty="0">
                <a:latin typeface="Century Schoolbook"/>
              </a:rPr>
              <a:t>Keskuskello säätelee sekä unta useiden hormonien eritystä. Sisäisen kellon muodostavat hermosolut luovat toiminnallaan </a:t>
            </a:r>
            <a:r>
              <a:rPr lang="fi-FI" b="1" dirty="0">
                <a:solidFill>
                  <a:srgbClr val="0070C0"/>
                </a:solidFill>
                <a:latin typeface="Century Schoolbook"/>
              </a:rPr>
              <a:t>otolliset aikaikkunat</a:t>
            </a:r>
            <a:r>
              <a:rPr lang="fi-FI" dirty="0">
                <a:latin typeface="Century Schoolbook"/>
              </a:rPr>
              <a:t>, jolloin </a:t>
            </a:r>
            <a:r>
              <a:rPr lang="fi-FI" b="1" dirty="0">
                <a:solidFill>
                  <a:srgbClr val="0070C0"/>
                </a:solidFill>
                <a:latin typeface="Century Schoolbook"/>
              </a:rPr>
              <a:t>voi nukahtaa väsyneenä ja herätä virkistyneenä</a:t>
            </a:r>
            <a:endParaRPr lang="fi-FI" dirty="0">
              <a:solidFill>
                <a:srgbClr val="0070C0"/>
              </a:solidFill>
              <a:latin typeface="Century Schoolbook"/>
            </a:endParaRPr>
          </a:p>
          <a:p>
            <a:pPr>
              <a:buFont typeface="Arial"/>
              <a:buChar char="•"/>
            </a:pPr>
            <a:r>
              <a:rPr lang="fi-FI" dirty="0">
                <a:latin typeface="Century Schoolbook"/>
              </a:rPr>
              <a:t>Keskuskello voi alkaa ”jättää”, mikäli nukkumaan käymistä toistuvasti siirtää (vrt. loma/viikonloppu, töitä kotona, illalla harrastuksia, vuorotyö) </a:t>
            </a:r>
            <a:r>
              <a:rPr lang="fi-FI" dirty="0">
                <a:latin typeface="Century Schoolbook"/>
                <a:sym typeface="Wingdings" panose="05000000000000000000" pitchFamily="2" charset="2"/>
              </a:rPr>
              <a:t> </a:t>
            </a:r>
            <a:r>
              <a:rPr lang="fi-FI" i="1" dirty="0">
                <a:latin typeface="Century Schoolbook"/>
                <a:sym typeface="Wingdings" panose="05000000000000000000" pitchFamily="2" charset="2"/>
              </a:rPr>
              <a:t>ns. talviaika sopii keskuskellolle</a:t>
            </a:r>
            <a:endParaRPr lang="fi-FI" i="1" dirty="0">
              <a:latin typeface="Century Schoolbook"/>
            </a:endParaRPr>
          </a:p>
          <a:p>
            <a:pPr>
              <a:buFont typeface="Arial"/>
              <a:buChar char="•"/>
            </a:pPr>
            <a:endParaRPr lang="fi-FI">
              <a:latin typeface="Century Schoolbook"/>
            </a:endParaRPr>
          </a:p>
        </p:txBody>
      </p:sp>
      <p:sp>
        <p:nvSpPr>
          <p:cNvPr id="5" name="Tekstiruutu 4">
            <a:extLst>
              <a:ext uri="{FF2B5EF4-FFF2-40B4-BE49-F238E27FC236}">
                <a16:creationId xmlns:a16="http://schemas.microsoft.com/office/drawing/2014/main" id="{CE99FCAD-C957-5B8B-E95E-EB7EAEC4CE1C}"/>
              </a:ext>
            </a:extLst>
          </p:cNvPr>
          <p:cNvSpPr txBox="1"/>
          <p:nvPr/>
        </p:nvSpPr>
        <p:spPr>
          <a:xfrm>
            <a:off x="6151899" y="1120934"/>
            <a:ext cx="2743199"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a:p>
        </p:txBody>
      </p:sp>
      <p:pic>
        <p:nvPicPr>
          <p:cNvPr id="9" name="Kuva 9" descr="Kuva, joka sisältää kohteen clipart-kuva&#10;&#10;Kuvaus luotu automaattisesti">
            <a:extLst>
              <a:ext uri="{FF2B5EF4-FFF2-40B4-BE49-F238E27FC236}">
                <a16:creationId xmlns:a16="http://schemas.microsoft.com/office/drawing/2014/main" id="{0B37C59F-DB5E-2914-043D-75E9BD009B59}"/>
              </a:ext>
            </a:extLst>
          </p:cNvPr>
          <p:cNvPicPr>
            <a:picLocks noChangeAspect="1"/>
          </p:cNvPicPr>
          <p:nvPr/>
        </p:nvPicPr>
        <p:blipFill>
          <a:blip r:embed="rId2"/>
          <a:stretch>
            <a:fillRect/>
          </a:stretch>
        </p:blipFill>
        <p:spPr>
          <a:xfrm>
            <a:off x="7469355" y="103741"/>
            <a:ext cx="1256506" cy="1133612"/>
          </a:xfrm>
          <a:prstGeom prst="rect">
            <a:avLst/>
          </a:prstGeom>
        </p:spPr>
      </p:pic>
    </p:spTree>
    <p:extLst>
      <p:ext uri="{BB962C8B-B14F-4D97-AF65-F5344CB8AC3E}">
        <p14:creationId xmlns:p14="http://schemas.microsoft.com/office/powerpoint/2010/main" val="233293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EE60A2-FDD6-5348-D69C-3363577643E5}"/>
              </a:ext>
            </a:extLst>
          </p:cNvPr>
          <p:cNvSpPr>
            <a:spLocks noGrp="1"/>
          </p:cNvSpPr>
          <p:nvPr>
            <p:ph type="title"/>
          </p:nvPr>
        </p:nvSpPr>
        <p:spPr/>
        <p:txBody>
          <a:bodyPr vert="horz" lIns="91440" tIns="45720" rIns="91440" bIns="45720" anchor="b">
            <a:normAutofit/>
          </a:bodyPr>
          <a:lstStyle/>
          <a:p>
            <a:r>
              <a:rPr lang="fi-FI" dirty="0"/>
              <a:t>Sisäinen kello epäkunnossa </a:t>
            </a:r>
          </a:p>
        </p:txBody>
      </p:sp>
      <p:sp>
        <p:nvSpPr>
          <p:cNvPr id="3" name="Sisällön paikkamerkki 2">
            <a:extLst>
              <a:ext uri="{FF2B5EF4-FFF2-40B4-BE49-F238E27FC236}">
                <a16:creationId xmlns:a16="http://schemas.microsoft.com/office/drawing/2014/main" id="{4B18ABF1-8261-2B00-9E94-117E25CBE7D7}"/>
              </a:ext>
            </a:extLst>
          </p:cNvPr>
          <p:cNvSpPr>
            <a:spLocks noGrp="1"/>
          </p:cNvSpPr>
          <p:nvPr>
            <p:ph sz="quarter" idx="1"/>
          </p:nvPr>
        </p:nvSpPr>
        <p:spPr/>
        <p:txBody>
          <a:bodyPr vert="horz" lIns="91440" tIns="45720" rIns="91440" bIns="45720" anchor="t">
            <a:normAutofit/>
          </a:bodyPr>
          <a:lstStyle/>
          <a:p>
            <a:r>
              <a:rPr lang="fi-FI" dirty="0">
                <a:ea typeface="+mn-lt"/>
                <a:cs typeface="+mn-lt"/>
              </a:rPr>
              <a:t>Jos kelloa häiritään, ilmenee oireita, minkä ihminen huomaa univaikeuksina, väsymyksenä ja lihomisena</a:t>
            </a:r>
          </a:p>
          <a:p>
            <a:r>
              <a:rPr lang="fi-FI" dirty="0">
                <a:ea typeface="+mn-lt"/>
                <a:cs typeface="+mn-lt"/>
              </a:rPr>
              <a:t>Aikaerolennot, yövuorot, kesäajan kellonsiirrot, sosiaalisen lukujärjestyksen aikaerot, valosaaste ynnä muut ristiriitaiset aikamerkit häiritsevät sisäisen kellon toimintaa</a:t>
            </a:r>
          </a:p>
          <a:p>
            <a:r>
              <a:rPr lang="fi-FI" dirty="0">
                <a:ea typeface="+mn-lt"/>
                <a:cs typeface="+mn-lt"/>
              </a:rPr>
              <a:t>Pitkään jatkuessaan sisäisen kellon rytmihäiriöt ja niihin liittyvä univelka rasittavat etenkin sydäntä ja verisuonia ja altistavat imukudossyövälle, tyypin 2 diabetekselle ja masennukselle</a:t>
            </a:r>
            <a:endParaRPr lang="fi-FI" dirty="0"/>
          </a:p>
        </p:txBody>
      </p:sp>
      <p:pic>
        <p:nvPicPr>
          <p:cNvPr id="4" name="Kuva 3" descr="HL00BD33-3004 | Jamk">
            <a:extLst>
              <a:ext uri="{FF2B5EF4-FFF2-40B4-BE49-F238E27FC236}">
                <a16:creationId xmlns:a16="http://schemas.microsoft.com/office/drawing/2014/main" id="{475BB6D3-A411-0B91-FE3F-C99B832144FB}"/>
              </a:ext>
            </a:extLst>
          </p:cNvPr>
          <p:cNvPicPr>
            <a:picLocks noChangeAspect="1"/>
          </p:cNvPicPr>
          <p:nvPr/>
        </p:nvPicPr>
        <p:blipFill>
          <a:blip r:embed="rId2"/>
          <a:stretch>
            <a:fillRect/>
          </a:stretch>
        </p:blipFill>
        <p:spPr>
          <a:xfrm>
            <a:off x="6826075" y="1933"/>
            <a:ext cx="2319900" cy="1543425"/>
          </a:xfrm>
          <a:prstGeom prst="rect">
            <a:avLst/>
          </a:prstGeom>
        </p:spPr>
      </p:pic>
    </p:spTree>
    <p:extLst>
      <p:ext uri="{BB962C8B-B14F-4D97-AF65-F5344CB8AC3E}">
        <p14:creationId xmlns:p14="http://schemas.microsoft.com/office/powerpoint/2010/main" val="20007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D92F61-717B-4D4C-9FA9-4646EAA50BE0}"/>
              </a:ext>
            </a:extLst>
          </p:cNvPr>
          <p:cNvSpPr>
            <a:spLocks noGrp="1"/>
          </p:cNvSpPr>
          <p:nvPr>
            <p:ph type="title"/>
          </p:nvPr>
        </p:nvSpPr>
        <p:spPr>
          <a:xfrm>
            <a:off x="457200" y="274638"/>
            <a:ext cx="7467600" cy="616789"/>
          </a:xfrm>
        </p:spPr>
        <p:txBody>
          <a:bodyPr vert="horz" lIns="91440" tIns="45720" rIns="91440" bIns="45720" anchor="b">
            <a:normAutofit/>
          </a:bodyPr>
          <a:lstStyle/>
          <a:p>
            <a:endParaRPr lang="fi-FI"/>
          </a:p>
        </p:txBody>
      </p:sp>
      <p:pic>
        <p:nvPicPr>
          <p:cNvPr id="4" name="Kuva 4">
            <a:extLst>
              <a:ext uri="{FF2B5EF4-FFF2-40B4-BE49-F238E27FC236}">
                <a16:creationId xmlns:a16="http://schemas.microsoft.com/office/drawing/2014/main" id="{42503B60-6BDF-45FB-B7FC-37880577C691}"/>
              </a:ext>
            </a:extLst>
          </p:cNvPr>
          <p:cNvPicPr>
            <a:picLocks noGrp="1" noChangeAspect="1"/>
          </p:cNvPicPr>
          <p:nvPr>
            <p:ph sz="quarter" idx="1"/>
          </p:nvPr>
        </p:nvPicPr>
        <p:blipFill>
          <a:blip r:embed="rId2"/>
          <a:stretch>
            <a:fillRect/>
          </a:stretch>
        </p:blipFill>
        <p:spPr>
          <a:xfrm>
            <a:off x="1151594" y="-501979"/>
            <a:ext cx="5872557" cy="3127075"/>
          </a:xfrm>
        </p:spPr>
      </p:pic>
      <p:sp>
        <p:nvSpPr>
          <p:cNvPr id="5" name="Tekstiruutu 4">
            <a:extLst>
              <a:ext uri="{FF2B5EF4-FFF2-40B4-BE49-F238E27FC236}">
                <a16:creationId xmlns:a16="http://schemas.microsoft.com/office/drawing/2014/main" id="{2F731189-E8C8-4952-AB29-82094C9A3B78}"/>
              </a:ext>
            </a:extLst>
          </p:cNvPr>
          <p:cNvSpPr txBox="1"/>
          <p:nvPr/>
        </p:nvSpPr>
        <p:spPr>
          <a:xfrm>
            <a:off x="707367" y="2475781"/>
            <a:ext cx="747047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err="1">
                <a:solidFill>
                  <a:srgbClr val="0070C0"/>
                </a:solidFill>
                <a:latin typeface="Oxygen"/>
              </a:rPr>
              <a:t>U</a:t>
            </a:r>
            <a:r>
              <a:rPr lang="en-US" b="1" dirty="0" err="1">
                <a:solidFill>
                  <a:srgbClr val="0070C0"/>
                </a:solidFill>
                <a:latin typeface="Century"/>
              </a:rPr>
              <a:t>nen</a:t>
            </a:r>
            <a:r>
              <a:rPr lang="en-US" b="1" dirty="0">
                <a:solidFill>
                  <a:srgbClr val="0070C0"/>
                </a:solidFill>
                <a:latin typeface="Century"/>
              </a:rPr>
              <a:t> </a:t>
            </a:r>
            <a:r>
              <a:rPr lang="en-US" b="1" dirty="0" err="1">
                <a:solidFill>
                  <a:srgbClr val="0070C0"/>
                </a:solidFill>
                <a:latin typeface="Century"/>
              </a:rPr>
              <a:t>säätelyn</a:t>
            </a:r>
            <a:r>
              <a:rPr lang="en-US" b="1" dirty="0">
                <a:solidFill>
                  <a:srgbClr val="0070C0"/>
                </a:solidFill>
                <a:latin typeface="Century"/>
              </a:rPr>
              <a:t> </a:t>
            </a:r>
            <a:r>
              <a:rPr lang="en-US" b="1" dirty="0" err="1">
                <a:solidFill>
                  <a:srgbClr val="0070C0"/>
                </a:solidFill>
                <a:latin typeface="Century"/>
              </a:rPr>
              <a:t>kahden</a:t>
            </a:r>
            <a:r>
              <a:rPr lang="en-US" b="1" dirty="0">
                <a:solidFill>
                  <a:srgbClr val="0070C0"/>
                </a:solidFill>
                <a:latin typeface="Century"/>
              </a:rPr>
              <a:t> </a:t>
            </a:r>
            <a:r>
              <a:rPr lang="en-US" b="1" dirty="0" err="1">
                <a:solidFill>
                  <a:srgbClr val="0070C0"/>
                </a:solidFill>
                <a:latin typeface="Century"/>
              </a:rPr>
              <a:t>prosessin</a:t>
            </a:r>
            <a:r>
              <a:rPr lang="en-US" b="1" dirty="0">
                <a:solidFill>
                  <a:srgbClr val="0070C0"/>
                </a:solidFill>
                <a:latin typeface="Century"/>
              </a:rPr>
              <a:t> </a:t>
            </a:r>
            <a:r>
              <a:rPr lang="en-US" b="1" dirty="0" err="1">
                <a:solidFill>
                  <a:srgbClr val="0070C0"/>
                </a:solidFill>
                <a:latin typeface="Century"/>
              </a:rPr>
              <a:t>malli</a:t>
            </a:r>
            <a:endParaRPr lang="fi-FI" b="1" dirty="0">
              <a:solidFill>
                <a:srgbClr val="0070C0"/>
              </a:solidFill>
              <a:latin typeface="Century"/>
            </a:endParaRPr>
          </a:p>
          <a:p>
            <a:endParaRPr lang="en-US" b="1" dirty="0">
              <a:solidFill>
                <a:srgbClr val="0070C0"/>
              </a:solidFill>
              <a:latin typeface="Century"/>
            </a:endParaRPr>
          </a:p>
          <a:p>
            <a:pPr marL="285750" indent="-285750">
              <a:buFont typeface="Courier New"/>
              <a:buChar char="o"/>
            </a:pPr>
            <a:r>
              <a:rPr lang="en-US" dirty="0" err="1">
                <a:solidFill>
                  <a:srgbClr val="191919"/>
                </a:solidFill>
                <a:latin typeface="Century"/>
              </a:rPr>
              <a:t>Unen</a:t>
            </a:r>
            <a:r>
              <a:rPr lang="en-US" dirty="0">
                <a:solidFill>
                  <a:srgbClr val="191919"/>
                </a:solidFill>
                <a:latin typeface="Century"/>
              </a:rPr>
              <a:t> </a:t>
            </a:r>
            <a:r>
              <a:rPr lang="en-US" dirty="0" err="1">
                <a:solidFill>
                  <a:srgbClr val="191919"/>
                </a:solidFill>
                <a:latin typeface="Century"/>
              </a:rPr>
              <a:t>säätely</a:t>
            </a:r>
            <a:r>
              <a:rPr lang="en-US" dirty="0">
                <a:solidFill>
                  <a:srgbClr val="191919"/>
                </a:solidFill>
                <a:latin typeface="Century"/>
              </a:rPr>
              <a:t> </a:t>
            </a:r>
            <a:r>
              <a:rPr lang="en-US" dirty="0" err="1">
                <a:solidFill>
                  <a:srgbClr val="191919"/>
                </a:solidFill>
                <a:latin typeface="Century"/>
              </a:rPr>
              <a:t>koostuu</a:t>
            </a:r>
            <a:r>
              <a:rPr lang="en-US" dirty="0">
                <a:solidFill>
                  <a:srgbClr val="191919"/>
                </a:solidFill>
                <a:latin typeface="Century"/>
              </a:rPr>
              <a:t> </a:t>
            </a:r>
            <a:r>
              <a:rPr lang="en-US" dirty="0" err="1">
                <a:solidFill>
                  <a:srgbClr val="191919"/>
                </a:solidFill>
                <a:latin typeface="Century"/>
              </a:rPr>
              <a:t>kahdesta</a:t>
            </a:r>
            <a:r>
              <a:rPr lang="en-US" dirty="0">
                <a:solidFill>
                  <a:srgbClr val="191919"/>
                </a:solidFill>
                <a:latin typeface="Century"/>
              </a:rPr>
              <a:t> </a:t>
            </a:r>
            <a:r>
              <a:rPr lang="en-US" dirty="0" err="1">
                <a:solidFill>
                  <a:srgbClr val="191919"/>
                </a:solidFill>
                <a:latin typeface="Century"/>
              </a:rPr>
              <a:t>päätekijästä</a:t>
            </a:r>
            <a:r>
              <a:rPr lang="en-US" dirty="0">
                <a:solidFill>
                  <a:srgbClr val="191919"/>
                </a:solidFill>
                <a:latin typeface="Century"/>
              </a:rPr>
              <a:t>: </a:t>
            </a:r>
            <a:r>
              <a:rPr lang="en-US" b="1" dirty="0" err="1">
                <a:solidFill>
                  <a:srgbClr val="0070C0"/>
                </a:solidFill>
                <a:latin typeface="Century"/>
              </a:rPr>
              <a:t>vuorokausirytmien</a:t>
            </a:r>
            <a:r>
              <a:rPr lang="en-US" b="1" dirty="0">
                <a:solidFill>
                  <a:srgbClr val="0070C0"/>
                </a:solidFill>
                <a:latin typeface="Century"/>
              </a:rPr>
              <a:t> </a:t>
            </a:r>
            <a:r>
              <a:rPr lang="en-US" b="1" dirty="0" err="1">
                <a:solidFill>
                  <a:srgbClr val="0070C0"/>
                </a:solidFill>
                <a:latin typeface="Century"/>
              </a:rPr>
              <a:t>säätelystä</a:t>
            </a:r>
            <a:r>
              <a:rPr lang="en-US" b="1" dirty="0">
                <a:solidFill>
                  <a:srgbClr val="0070C0"/>
                </a:solidFill>
                <a:latin typeface="Century"/>
              </a:rPr>
              <a:t> ja </a:t>
            </a:r>
            <a:r>
              <a:rPr lang="en-US" b="1" dirty="0" err="1">
                <a:solidFill>
                  <a:srgbClr val="0070C0"/>
                </a:solidFill>
                <a:latin typeface="Century"/>
              </a:rPr>
              <a:t>homeostaattisesta</a:t>
            </a:r>
            <a:r>
              <a:rPr lang="en-US" b="1" dirty="0">
                <a:solidFill>
                  <a:srgbClr val="0070C0"/>
                </a:solidFill>
                <a:latin typeface="Century"/>
              </a:rPr>
              <a:t> </a:t>
            </a:r>
            <a:r>
              <a:rPr lang="en-US" b="1" dirty="0" err="1">
                <a:solidFill>
                  <a:srgbClr val="0070C0"/>
                </a:solidFill>
                <a:latin typeface="Century"/>
              </a:rPr>
              <a:t>säätelystä</a:t>
            </a:r>
            <a:endParaRPr lang="en-US" b="1" dirty="0">
              <a:solidFill>
                <a:srgbClr val="0070C0"/>
              </a:solidFill>
              <a:latin typeface="Century"/>
            </a:endParaRPr>
          </a:p>
          <a:p>
            <a:pPr marL="285750" indent="-285750">
              <a:buFont typeface="Courier New"/>
              <a:buChar char="o"/>
            </a:pPr>
            <a:r>
              <a:rPr lang="en-US" dirty="0">
                <a:solidFill>
                  <a:srgbClr val="191919"/>
                </a:solidFill>
                <a:latin typeface="Century"/>
              </a:rPr>
              <a:t>Rytmi </a:t>
            </a:r>
            <a:r>
              <a:rPr lang="en-US" dirty="0" err="1">
                <a:solidFill>
                  <a:srgbClr val="191919"/>
                </a:solidFill>
                <a:latin typeface="Century"/>
              </a:rPr>
              <a:t>määrittelee</a:t>
            </a:r>
            <a:r>
              <a:rPr lang="en-US" dirty="0">
                <a:solidFill>
                  <a:srgbClr val="191919"/>
                </a:solidFill>
                <a:latin typeface="Century"/>
              </a:rPr>
              <a:t> </a:t>
            </a:r>
            <a:r>
              <a:rPr lang="en-US" dirty="0" err="1">
                <a:solidFill>
                  <a:srgbClr val="191919"/>
                </a:solidFill>
                <a:latin typeface="Century"/>
              </a:rPr>
              <a:t>milloin</a:t>
            </a:r>
            <a:r>
              <a:rPr lang="en-US" dirty="0">
                <a:solidFill>
                  <a:srgbClr val="191919"/>
                </a:solidFill>
                <a:latin typeface="Century"/>
              </a:rPr>
              <a:t> on </a:t>
            </a:r>
            <a:r>
              <a:rPr lang="en-US" dirty="0" err="1">
                <a:solidFill>
                  <a:srgbClr val="191919"/>
                </a:solidFill>
                <a:latin typeface="Century"/>
              </a:rPr>
              <a:t>sopiva</a:t>
            </a:r>
            <a:r>
              <a:rPr lang="en-US" dirty="0">
                <a:solidFill>
                  <a:srgbClr val="191919"/>
                </a:solidFill>
                <a:latin typeface="Century"/>
              </a:rPr>
              <a:t> </a:t>
            </a:r>
            <a:r>
              <a:rPr lang="en-US" dirty="0" err="1">
                <a:solidFill>
                  <a:srgbClr val="191919"/>
                </a:solidFill>
                <a:latin typeface="Century"/>
              </a:rPr>
              <a:t>aika</a:t>
            </a:r>
            <a:r>
              <a:rPr lang="en-US" dirty="0">
                <a:solidFill>
                  <a:srgbClr val="191919"/>
                </a:solidFill>
                <a:latin typeface="Century"/>
              </a:rPr>
              <a:t> </a:t>
            </a:r>
            <a:r>
              <a:rPr lang="en-US" dirty="0" err="1">
                <a:solidFill>
                  <a:srgbClr val="191919"/>
                </a:solidFill>
                <a:latin typeface="Century"/>
              </a:rPr>
              <a:t>vuorokaudesta</a:t>
            </a:r>
            <a:r>
              <a:rPr lang="en-US" dirty="0">
                <a:solidFill>
                  <a:srgbClr val="191919"/>
                </a:solidFill>
                <a:latin typeface="Century"/>
              </a:rPr>
              <a:t> </a:t>
            </a:r>
            <a:r>
              <a:rPr lang="en-US" dirty="0" err="1">
                <a:solidFill>
                  <a:srgbClr val="191919"/>
                </a:solidFill>
                <a:latin typeface="Century"/>
              </a:rPr>
              <a:t>nukkumiselle</a:t>
            </a:r>
            <a:endParaRPr lang="en-US" dirty="0">
              <a:solidFill>
                <a:srgbClr val="000000"/>
              </a:solidFill>
              <a:latin typeface="Century"/>
            </a:endParaRPr>
          </a:p>
          <a:p>
            <a:pPr marL="285750" indent="-285750">
              <a:buFont typeface="Courier New"/>
              <a:buChar char="o"/>
            </a:pPr>
            <a:r>
              <a:rPr lang="en-US" dirty="0" err="1">
                <a:solidFill>
                  <a:srgbClr val="191919"/>
                </a:solidFill>
                <a:latin typeface="Century"/>
              </a:rPr>
              <a:t>Homeostaasi</a:t>
            </a:r>
            <a:r>
              <a:rPr lang="en-US" dirty="0">
                <a:solidFill>
                  <a:srgbClr val="191919"/>
                </a:solidFill>
                <a:latin typeface="Century"/>
              </a:rPr>
              <a:t> </a:t>
            </a:r>
            <a:r>
              <a:rPr lang="en-US" dirty="0" err="1">
                <a:solidFill>
                  <a:srgbClr val="191919"/>
                </a:solidFill>
                <a:latin typeface="Century"/>
              </a:rPr>
              <a:t>puolestaan</a:t>
            </a:r>
            <a:r>
              <a:rPr lang="en-US" dirty="0">
                <a:solidFill>
                  <a:srgbClr val="191919"/>
                </a:solidFill>
                <a:latin typeface="Century"/>
              </a:rPr>
              <a:t> </a:t>
            </a:r>
            <a:r>
              <a:rPr lang="en-US" dirty="0" err="1">
                <a:solidFill>
                  <a:srgbClr val="191919"/>
                </a:solidFill>
                <a:latin typeface="Century"/>
              </a:rPr>
              <a:t>kertoo</a:t>
            </a:r>
            <a:r>
              <a:rPr lang="en-US" dirty="0">
                <a:solidFill>
                  <a:srgbClr val="191919"/>
                </a:solidFill>
                <a:latin typeface="Century"/>
              </a:rPr>
              <a:t> </a:t>
            </a:r>
            <a:r>
              <a:rPr lang="en-US" dirty="0" err="1">
                <a:solidFill>
                  <a:srgbClr val="191919"/>
                </a:solidFill>
                <a:latin typeface="Century"/>
              </a:rPr>
              <a:t>kuinka</a:t>
            </a:r>
            <a:r>
              <a:rPr lang="en-US" dirty="0">
                <a:solidFill>
                  <a:srgbClr val="191919"/>
                </a:solidFill>
                <a:latin typeface="Century"/>
              </a:rPr>
              <a:t> </a:t>
            </a:r>
            <a:r>
              <a:rPr lang="en-US" dirty="0" err="1">
                <a:solidFill>
                  <a:srgbClr val="191919"/>
                </a:solidFill>
                <a:latin typeface="Century"/>
              </a:rPr>
              <a:t>pitkään</a:t>
            </a:r>
            <a:r>
              <a:rPr lang="en-US" dirty="0">
                <a:solidFill>
                  <a:srgbClr val="191919"/>
                </a:solidFill>
                <a:latin typeface="Century"/>
              </a:rPr>
              <a:t> on </a:t>
            </a:r>
            <a:r>
              <a:rPr lang="en-US" dirty="0" err="1">
                <a:solidFill>
                  <a:srgbClr val="191919"/>
                </a:solidFill>
                <a:latin typeface="Century"/>
              </a:rPr>
              <a:t>nukuttava</a:t>
            </a:r>
            <a:r>
              <a:rPr lang="en-US" dirty="0">
                <a:solidFill>
                  <a:srgbClr val="191919"/>
                </a:solidFill>
                <a:latin typeface="Century"/>
              </a:rPr>
              <a:t>: </a:t>
            </a:r>
            <a:r>
              <a:rPr lang="en-US" dirty="0" err="1">
                <a:solidFill>
                  <a:srgbClr val="191919"/>
                </a:solidFill>
                <a:latin typeface="Century"/>
              </a:rPr>
              <a:t>valveen</a:t>
            </a:r>
            <a:r>
              <a:rPr lang="en-US" dirty="0">
                <a:solidFill>
                  <a:srgbClr val="191919"/>
                </a:solidFill>
                <a:latin typeface="Century"/>
              </a:rPr>
              <a:t> </a:t>
            </a:r>
            <a:r>
              <a:rPr lang="en-US" dirty="0" err="1">
                <a:solidFill>
                  <a:srgbClr val="191919"/>
                </a:solidFill>
                <a:latin typeface="Century"/>
              </a:rPr>
              <a:t>alettua</a:t>
            </a:r>
            <a:r>
              <a:rPr lang="en-US" dirty="0">
                <a:solidFill>
                  <a:srgbClr val="191919"/>
                </a:solidFill>
                <a:latin typeface="Century"/>
              </a:rPr>
              <a:t> </a:t>
            </a:r>
            <a:r>
              <a:rPr lang="en-US" dirty="0" err="1">
                <a:solidFill>
                  <a:srgbClr val="191919"/>
                </a:solidFill>
                <a:latin typeface="Century"/>
              </a:rPr>
              <a:t>aivot</a:t>
            </a:r>
            <a:r>
              <a:rPr lang="en-US" dirty="0">
                <a:solidFill>
                  <a:srgbClr val="191919"/>
                </a:solidFill>
                <a:latin typeface="Century"/>
              </a:rPr>
              <a:t> </a:t>
            </a:r>
            <a:r>
              <a:rPr lang="en-US" dirty="0" err="1">
                <a:solidFill>
                  <a:srgbClr val="191919"/>
                </a:solidFill>
                <a:latin typeface="Century"/>
              </a:rPr>
              <a:t>alkavat</a:t>
            </a:r>
            <a:r>
              <a:rPr lang="en-US" dirty="0">
                <a:solidFill>
                  <a:srgbClr val="191919"/>
                </a:solidFill>
                <a:latin typeface="Century"/>
              </a:rPr>
              <a:t> </a:t>
            </a:r>
            <a:r>
              <a:rPr lang="en-US" dirty="0" err="1">
                <a:solidFill>
                  <a:srgbClr val="191919"/>
                </a:solidFill>
                <a:latin typeface="Century"/>
              </a:rPr>
              <a:t>kerätä</a:t>
            </a:r>
            <a:r>
              <a:rPr lang="en-US" dirty="0">
                <a:solidFill>
                  <a:srgbClr val="191919"/>
                </a:solidFill>
                <a:latin typeface="Century"/>
              </a:rPr>
              <a:t> </a:t>
            </a:r>
            <a:r>
              <a:rPr lang="en-US" b="1" dirty="0" err="1">
                <a:solidFill>
                  <a:srgbClr val="0070C0"/>
                </a:solidFill>
                <a:latin typeface="Century"/>
              </a:rPr>
              <a:t>unipainetta</a:t>
            </a:r>
            <a:r>
              <a:rPr lang="en-US" dirty="0">
                <a:solidFill>
                  <a:srgbClr val="0070C0"/>
                </a:solidFill>
                <a:latin typeface="Century"/>
              </a:rPr>
              <a:t>, </a:t>
            </a:r>
            <a:r>
              <a:rPr lang="en-US" dirty="0" err="1">
                <a:solidFill>
                  <a:srgbClr val="191919"/>
                </a:solidFill>
                <a:latin typeface="Century"/>
              </a:rPr>
              <a:t>joka</a:t>
            </a:r>
            <a:r>
              <a:rPr lang="en-US" dirty="0">
                <a:solidFill>
                  <a:srgbClr val="191919"/>
                </a:solidFill>
                <a:latin typeface="Century"/>
              </a:rPr>
              <a:t> </a:t>
            </a:r>
            <a:r>
              <a:rPr lang="en-US" dirty="0" err="1">
                <a:solidFill>
                  <a:srgbClr val="191919"/>
                </a:solidFill>
                <a:latin typeface="Century"/>
              </a:rPr>
              <a:t>kasvaa</a:t>
            </a:r>
            <a:r>
              <a:rPr lang="en-US" dirty="0">
                <a:solidFill>
                  <a:srgbClr val="191919"/>
                </a:solidFill>
                <a:latin typeface="Century"/>
              </a:rPr>
              <a:t> </a:t>
            </a:r>
            <a:r>
              <a:rPr lang="en-US" dirty="0" err="1">
                <a:solidFill>
                  <a:srgbClr val="191919"/>
                </a:solidFill>
                <a:latin typeface="Century"/>
              </a:rPr>
              <a:t>tasaisesti</a:t>
            </a:r>
            <a:r>
              <a:rPr lang="en-US" dirty="0">
                <a:solidFill>
                  <a:srgbClr val="191919"/>
                </a:solidFill>
                <a:latin typeface="Century"/>
              </a:rPr>
              <a:t> </a:t>
            </a:r>
            <a:r>
              <a:rPr lang="en-US" dirty="0" err="1">
                <a:solidFill>
                  <a:srgbClr val="191919"/>
                </a:solidFill>
                <a:latin typeface="Century"/>
              </a:rPr>
              <a:t>valveen</a:t>
            </a:r>
            <a:r>
              <a:rPr lang="en-US" dirty="0">
                <a:solidFill>
                  <a:srgbClr val="191919"/>
                </a:solidFill>
                <a:latin typeface="Century"/>
              </a:rPr>
              <a:t> </a:t>
            </a:r>
            <a:r>
              <a:rPr lang="en-US" dirty="0" err="1">
                <a:solidFill>
                  <a:srgbClr val="191919"/>
                </a:solidFill>
                <a:latin typeface="Century"/>
              </a:rPr>
              <a:t>pidetessä</a:t>
            </a:r>
            <a:r>
              <a:rPr lang="en-US" dirty="0">
                <a:solidFill>
                  <a:srgbClr val="191919"/>
                </a:solidFill>
                <a:latin typeface="Century"/>
              </a:rPr>
              <a:t>, </a:t>
            </a:r>
            <a:r>
              <a:rPr lang="en-US" dirty="0" err="1">
                <a:solidFill>
                  <a:srgbClr val="191919"/>
                </a:solidFill>
                <a:latin typeface="Century"/>
              </a:rPr>
              <a:t>kunnes</a:t>
            </a:r>
            <a:r>
              <a:rPr lang="en-US" dirty="0">
                <a:solidFill>
                  <a:srgbClr val="191919"/>
                </a:solidFill>
                <a:latin typeface="Century"/>
              </a:rPr>
              <a:t> </a:t>
            </a:r>
            <a:r>
              <a:rPr lang="en-US" dirty="0" err="1">
                <a:solidFill>
                  <a:srgbClr val="191919"/>
                </a:solidFill>
                <a:latin typeface="Century"/>
              </a:rPr>
              <a:t>painetta</a:t>
            </a:r>
            <a:r>
              <a:rPr lang="en-US" dirty="0">
                <a:solidFill>
                  <a:srgbClr val="191919"/>
                </a:solidFill>
                <a:latin typeface="Century"/>
              </a:rPr>
              <a:t> on </a:t>
            </a:r>
            <a:r>
              <a:rPr lang="en-US" dirty="0" err="1">
                <a:solidFill>
                  <a:srgbClr val="191919"/>
                </a:solidFill>
                <a:latin typeface="Century"/>
              </a:rPr>
              <a:t>niin</a:t>
            </a:r>
            <a:r>
              <a:rPr lang="en-US" dirty="0">
                <a:solidFill>
                  <a:srgbClr val="191919"/>
                </a:solidFill>
                <a:latin typeface="Century"/>
              </a:rPr>
              <a:t> </a:t>
            </a:r>
            <a:r>
              <a:rPr lang="en-US" dirty="0" err="1">
                <a:solidFill>
                  <a:srgbClr val="191919"/>
                </a:solidFill>
                <a:latin typeface="Century"/>
              </a:rPr>
              <a:t>paljon</a:t>
            </a:r>
            <a:r>
              <a:rPr lang="en-US" dirty="0">
                <a:solidFill>
                  <a:srgbClr val="191919"/>
                </a:solidFill>
                <a:latin typeface="Century"/>
              </a:rPr>
              <a:t>, </a:t>
            </a:r>
            <a:r>
              <a:rPr lang="en-US" dirty="0" err="1">
                <a:solidFill>
                  <a:srgbClr val="191919"/>
                </a:solidFill>
                <a:latin typeface="Century"/>
              </a:rPr>
              <a:t>että</a:t>
            </a:r>
            <a:r>
              <a:rPr lang="en-US" dirty="0">
                <a:solidFill>
                  <a:srgbClr val="191919"/>
                </a:solidFill>
                <a:latin typeface="Century"/>
              </a:rPr>
              <a:t> </a:t>
            </a:r>
            <a:r>
              <a:rPr lang="en-US" dirty="0" err="1">
                <a:solidFill>
                  <a:srgbClr val="191919"/>
                </a:solidFill>
                <a:latin typeface="Century"/>
              </a:rPr>
              <a:t>väsyttää</a:t>
            </a:r>
            <a:r>
              <a:rPr lang="en-US" dirty="0">
                <a:solidFill>
                  <a:srgbClr val="191919"/>
                </a:solidFill>
                <a:latin typeface="Century"/>
              </a:rPr>
              <a:t> ja </a:t>
            </a:r>
            <a:r>
              <a:rPr lang="en-US" dirty="0" err="1">
                <a:solidFill>
                  <a:srgbClr val="191919"/>
                </a:solidFill>
                <a:latin typeface="Century"/>
              </a:rPr>
              <a:t>menemme</a:t>
            </a:r>
            <a:r>
              <a:rPr lang="en-US" dirty="0">
                <a:solidFill>
                  <a:srgbClr val="191919"/>
                </a:solidFill>
                <a:latin typeface="Century"/>
              </a:rPr>
              <a:t> </a:t>
            </a:r>
            <a:r>
              <a:rPr lang="en-US" dirty="0" err="1">
                <a:solidFill>
                  <a:srgbClr val="191919"/>
                </a:solidFill>
                <a:latin typeface="Century"/>
              </a:rPr>
              <a:t>nukkumaan</a:t>
            </a:r>
            <a:endParaRPr lang="en-US" dirty="0">
              <a:solidFill>
                <a:srgbClr val="000000"/>
              </a:solidFill>
              <a:latin typeface="Century"/>
            </a:endParaRPr>
          </a:p>
          <a:p>
            <a:pPr marL="285750" indent="-285750">
              <a:buFont typeface="Courier New"/>
              <a:buChar char="o"/>
            </a:pPr>
            <a:r>
              <a:rPr lang="en-US" dirty="0" err="1">
                <a:solidFill>
                  <a:srgbClr val="191919"/>
                </a:solidFill>
                <a:latin typeface="Century"/>
              </a:rPr>
              <a:t>Nukkuessa</a:t>
            </a:r>
            <a:r>
              <a:rPr lang="en-US" dirty="0">
                <a:solidFill>
                  <a:srgbClr val="191919"/>
                </a:solidFill>
                <a:latin typeface="Century"/>
              </a:rPr>
              <a:t> </a:t>
            </a:r>
            <a:r>
              <a:rPr lang="en-US" dirty="0" err="1">
                <a:solidFill>
                  <a:srgbClr val="191919"/>
                </a:solidFill>
                <a:latin typeface="Century"/>
              </a:rPr>
              <a:t>paine</a:t>
            </a:r>
            <a:r>
              <a:rPr lang="en-US" dirty="0">
                <a:solidFill>
                  <a:srgbClr val="191919"/>
                </a:solidFill>
                <a:latin typeface="Century"/>
              </a:rPr>
              <a:t> </a:t>
            </a:r>
            <a:r>
              <a:rPr lang="en-US" dirty="0" err="1">
                <a:solidFill>
                  <a:srgbClr val="191919"/>
                </a:solidFill>
                <a:latin typeface="Century"/>
              </a:rPr>
              <a:t>vähenee</a:t>
            </a:r>
            <a:r>
              <a:rPr lang="en-US" dirty="0">
                <a:solidFill>
                  <a:srgbClr val="191919"/>
                </a:solidFill>
                <a:latin typeface="Century"/>
              </a:rPr>
              <a:t>, </a:t>
            </a:r>
            <a:r>
              <a:rPr lang="en-US" dirty="0" err="1">
                <a:solidFill>
                  <a:srgbClr val="191919"/>
                </a:solidFill>
                <a:latin typeface="Century"/>
              </a:rPr>
              <a:t>kunnes</a:t>
            </a:r>
            <a:r>
              <a:rPr lang="en-US" dirty="0">
                <a:solidFill>
                  <a:srgbClr val="191919"/>
                </a:solidFill>
                <a:latin typeface="Century"/>
              </a:rPr>
              <a:t> se on </a:t>
            </a:r>
            <a:r>
              <a:rPr lang="en-US" dirty="0" err="1">
                <a:solidFill>
                  <a:srgbClr val="191919"/>
                </a:solidFill>
                <a:latin typeface="Century"/>
              </a:rPr>
              <a:t>niin</a:t>
            </a:r>
            <a:r>
              <a:rPr lang="en-US" dirty="0">
                <a:solidFill>
                  <a:srgbClr val="191919"/>
                </a:solidFill>
                <a:latin typeface="Century"/>
              </a:rPr>
              <a:t> </a:t>
            </a:r>
            <a:r>
              <a:rPr lang="en-US" dirty="0" err="1">
                <a:solidFill>
                  <a:srgbClr val="191919"/>
                </a:solidFill>
                <a:latin typeface="Century"/>
              </a:rPr>
              <a:t>alhainen</a:t>
            </a:r>
            <a:r>
              <a:rPr lang="en-US" dirty="0">
                <a:solidFill>
                  <a:srgbClr val="191919"/>
                </a:solidFill>
                <a:latin typeface="Century"/>
              </a:rPr>
              <a:t>, </a:t>
            </a:r>
            <a:r>
              <a:rPr lang="en-US" dirty="0" err="1">
                <a:solidFill>
                  <a:srgbClr val="191919"/>
                </a:solidFill>
                <a:latin typeface="Century"/>
              </a:rPr>
              <a:t>että</a:t>
            </a:r>
            <a:r>
              <a:rPr lang="en-US" dirty="0">
                <a:solidFill>
                  <a:srgbClr val="191919"/>
                </a:solidFill>
                <a:latin typeface="Century"/>
              </a:rPr>
              <a:t> </a:t>
            </a:r>
            <a:r>
              <a:rPr lang="en-US" dirty="0" err="1">
                <a:solidFill>
                  <a:srgbClr val="191919"/>
                </a:solidFill>
                <a:latin typeface="Century"/>
              </a:rPr>
              <a:t>voimme</a:t>
            </a:r>
            <a:r>
              <a:rPr lang="en-US" dirty="0">
                <a:solidFill>
                  <a:srgbClr val="191919"/>
                </a:solidFill>
                <a:latin typeface="Century"/>
              </a:rPr>
              <a:t> </a:t>
            </a:r>
            <a:r>
              <a:rPr lang="en-US" dirty="0" err="1">
                <a:solidFill>
                  <a:srgbClr val="191919"/>
                </a:solidFill>
                <a:latin typeface="Century"/>
              </a:rPr>
              <a:t>herätä</a:t>
            </a:r>
            <a:r>
              <a:rPr lang="en-US" dirty="0">
                <a:solidFill>
                  <a:srgbClr val="191919"/>
                </a:solidFill>
                <a:latin typeface="Century"/>
              </a:rPr>
              <a:t> </a:t>
            </a:r>
            <a:r>
              <a:rPr lang="en-US" dirty="0" err="1">
                <a:solidFill>
                  <a:srgbClr val="191919"/>
                </a:solidFill>
                <a:latin typeface="Century"/>
              </a:rPr>
              <a:t>virkeinä</a:t>
            </a:r>
            <a:r>
              <a:rPr lang="en-US" dirty="0">
                <a:solidFill>
                  <a:srgbClr val="191919"/>
                </a:solidFill>
                <a:latin typeface="Century"/>
              </a:rPr>
              <a:t> </a:t>
            </a:r>
            <a:endParaRPr lang="en-US" dirty="0">
              <a:latin typeface="Century"/>
            </a:endParaRPr>
          </a:p>
          <a:p>
            <a:endParaRPr lang="en-US">
              <a:solidFill>
                <a:srgbClr val="191919"/>
              </a:solidFill>
              <a:latin typeface="Century"/>
            </a:endParaRPr>
          </a:p>
        </p:txBody>
      </p:sp>
    </p:spTree>
    <p:extLst>
      <p:ext uri="{BB962C8B-B14F-4D97-AF65-F5344CB8AC3E}">
        <p14:creationId xmlns:p14="http://schemas.microsoft.com/office/powerpoint/2010/main" val="313315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315C2-D134-4A35-9CBD-FB8C47D5F388}"/>
              </a:ext>
            </a:extLst>
          </p:cNvPr>
          <p:cNvSpPr>
            <a:spLocks noGrp="1"/>
          </p:cNvSpPr>
          <p:nvPr>
            <p:ph type="title"/>
          </p:nvPr>
        </p:nvSpPr>
        <p:spPr/>
        <p:txBody>
          <a:bodyPr vert="horz" lIns="91440" tIns="45720" rIns="91440" bIns="45720" anchor="b">
            <a:normAutofit/>
          </a:bodyPr>
          <a:lstStyle/>
          <a:p>
            <a:r>
              <a:rPr lang="fi-FI" dirty="0"/>
              <a:t> Unen säätelyn mekanismit - kertausta</a:t>
            </a:r>
          </a:p>
        </p:txBody>
      </p:sp>
      <p:sp>
        <p:nvSpPr>
          <p:cNvPr id="3" name="Sisällön paikkamerkki 2">
            <a:extLst>
              <a:ext uri="{FF2B5EF4-FFF2-40B4-BE49-F238E27FC236}">
                <a16:creationId xmlns:a16="http://schemas.microsoft.com/office/drawing/2014/main" id="{F81CD6BB-D640-4617-BB9F-48A29F7D60F2}"/>
              </a:ext>
            </a:extLst>
          </p:cNvPr>
          <p:cNvSpPr>
            <a:spLocks noGrp="1"/>
          </p:cNvSpPr>
          <p:nvPr>
            <p:ph sz="quarter" idx="1"/>
          </p:nvPr>
        </p:nvSpPr>
        <p:spPr/>
        <p:txBody>
          <a:bodyPr vert="horz" lIns="91440" tIns="45720" rIns="91440" bIns="45720" anchor="t">
            <a:noAutofit/>
          </a:bodyPr>
          <a:lstStyle/>
          <a:p>
            <a:r>
              <a:rPr lang="fi-FI" sz="1600" b="1" dirty="0">
                <a:solidFill>
                  <a:srgbClr val="0070C0"/>
                </a:solidFill>
                <a:ea typeface="+mn-lt"/>
                <a:cs typeface="+mn-lt"/>
              </a:rPr>
              <a:t>Sisäinen kello </a:t>
            </a:r>
            <a:r>
              <a:rPr lang="fi-FI" sz="1600" dirty="0">
                <a:ea typeface="+mn-lt"/>
                <a:cs typeface="+mn-lt"/>
              </a:rPr>
              <a:t>määr</a:t>
            </a:r>
            <a:r>
              <a:rPr lang="fi-FI" sz="1600" dirty="0">
                <a:solidFill>
                  <a:srgbClr val="000000"/>
                </a:solidFill>
                <a:ea typeface="+mn-lt"/>
                <a:cs typeface="+mn-lt"/>
              </a:rPr>
              <a:t>ää</a:t>
            </a:r>
            <a:r>
              <a:rPr lang="fi-FI" sz="1600" dirty="0">
                <a:ea typeface="+mn-lt"/>
                <a:cs typeface="+mn-lt"/>
              </a:rPr>
              <a:t> mihin aikaan on hyvä nukkua ja </a:t>
            </a:r>
            <a:r>
              <a:rPr lang="fi-FI" sz="1600" b="1" dirty="0">
                <a:solidFill>
                  <a:srgbClr val="0070C0"/>
                </a:solidFill>
                <a:ea typeface="+mn-lt"/>
                <a:cs typeface="+mn-lt"/>
              </a:rPr>
              <a:t>homeostaattinen säätely</a:t>
            </a:r>
            <a:r>
              <a:rPr lang="fi-FI" sz="1600" dirty="0">
                <a:ea typeface="+mn-lt"/>
                <a:cs typeface="+mn-lt"/>
              </a:rPr>
              <a:t> kuinka paljon ja kuinka syvään nukumme</a:t>
            </a:r>
          </a:p>
          <a:p>
            <a:r>
              <a:rPr lang="fi-FI" sz="1600" b="1" dirty="0">
                <a:solidFill>
                  <a:srgbClr val="0070C0"/>
                </a:solidFill>
                <a:ea typeface="+mn-lt"/>
                <a:cs typeface="+mn-lt"/>
              </a:rPr>
              <a:t>Vuorokausirytmi</a:t>
            </a:r>
            <a:r>
              <a:rPr lang="fi-FI" sz="1600" dirty="0">
                <a:ea typeface="+mn-lt"/>
                <a:cs typeface="+mn-lt"/>
              </a:rPr>
              <a:t> säätelee niitä monia kehomme toimintoja, joiden on asetuttava lepotilaan, jotta uni voi alkaa ja voimme pysyä unessa. Näistä keskeisimpiä ovat kehonlämpörytmi – kehonlämmön lasku edeltää unta ja auttaa vaipumaan uneen. </a:t>
            </a:r>
            <a:r>
              <a:rPr lang="fi-FI" sz="1600" b="1" dirty="0">
                <a:solidFill>
                  <a:srgbClr val="0070C0"/>
                </a:solidFill>
                <a:ea typeface="+mn-lt"/>
                <a:cs typeface="+mn-lt"/>
              </a:rPr>
              <a:t>Aamulla, kehon lämpö kohoaa, nukahtaminen on vaikeaa</a:t>
            </a:r>
          </a:p>
          <a:p>
            <a:r>
              <a:rPr lang="fi-FI" sz="1600" dirty="0">
                <a:ea typeface="+mn-lt"/>
                <a:cs typeface="+mn-lt"/>
              </a:rPr>
              <a:t>Sama pätee </a:t>
            </a:r>
            <a:r>
              <a:rPr lang="fi-FI" sz="1600" b="1" dirty="0">
                <a:solidFill>
                  <a:srgbClr val="0070C0"/>
                </a:solidFill>
                <a:ea typeface="+mn-lt"/>
                <a:cs typeface="+mn-lt"/>
              </a:rPr>
              <a:t>kortisolin </a:t>
            </a:r>
            <a:r>
              <a:rPr lang="fi-FI" sz="1600" dirty="0">
                <a:ea typeface="+mn-lt"/>
                <a:cs typeface="+mn-lt"/>
              </a:rPr>
              <a:t>eritykseen: sekin vähenee illalla ja lisääntyy aamulla</a:t>
            </a:r>
          </a:p>
          <a:p>
            <a:r>
              <a:rPr lang="fi-FI" sz="1600" b="1" dirty="0">
                <a:solidFill>
                  <a:srgbClr val="0070C0"/>
                </a:solidFill>
                <a:ea typeface="+mn-lt"/>
                <a:cs typeface="+mn-lt"/>
              </a:rPr>
              <a:t>Melatoniinin eritys alkaa valoisuuden vähentyessä</a:t>
            </a:r>
            <a:endParaRPr lang="fi-FI" sz="1600" dirty="0">
              <a:ea typeface="+mn-lt"/>
              <a:cs typeface="+mn-lt"/>
            </a:endParaRPr>
          </a:p>
          <a:p>
            <a:r>
              <a:rPr lang="fi-FI" sz="1600" dirty="0">
                <a:ea typeface="+mn-lt"/>
                <a:cs typeface="+mn-lt"/>
              </a:rPr>
              <a:t>Energia-aineenvaihdunta, ruoansulatus sekä ei-tahdonalaisen hermoston toiminta asettuvat lepoasentoon vuorokausirytmin </a:t>
            </a:r>
            <a:r>
              <a:rPr lang="fi-FI" sz="1600" b="1" dirty="0">
                <a:solidFill>
                  <a:srgbClr val="0070C0"/>
                </a:solidFill>
                <a:ea typeface="+mn-lt"/>
                <a:cs typeface="+mn-lt"/>
              </a:rPr>
              <a:t>säätäminä</a:t>
            </a:r>
          </a:p>
          <a:p>
            <a:r>
              <a:rPr lang="fi-FI" sz="1600" b="1" dirty="0">
                <a:solidFill>
                  <a:srgbClr val="0070C0"/>
                </a:solidFill>
                <a:ea typeface="+mn-lt"/>
                <a:cs typeface="+mn-lt"/>
              </a:rPr>
              <a:t>Koko kehon koneisto siis valmentaa  uneen tiettynä aikana päivästä. Taistelu tätä mekanismia vastaan tuottaa nukahtamisvaikeuksia sekä liian lyhyttä ja huonolaatuista unta</a:t>
            </a:r>
            <a:endParaRPr lang="fi-FI" sz="1600" b="1" dirty="0">
              <a:solidFill>
                <a:srgbClr val="0070C0"/>
              </a:solidFill>
            </a:endParaRPr>
          </a:p>
        </p:txBody>
      </p:sp>
    </p:spTree>
    <p:extLst>
      <p:ext uri="{BB962C8B-B14F-4D97-AF65-F5344CB8AC3E}">
        <p14:creationId xmlns:p14="http://schemas.microsoft.com/office/powerpoint/2010/main" val="2635840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rkkeri">
  <a:themeElements>
    <a:clrScheme name="Erkkeri">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Erkkeri">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rkkeri">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Application>Microsoft Office PowerPoint</Application>
  <PresentationFormat>Näytössä katseltava diaesitys (4:3)</PresentationFormat>
  <Slides>41</Slides>
  <Notes>0</Notes>
  <HiddenSlides>0</HiddenSlides>
  <ScaleCrop>false</ScaleCrop>
  <HeadingPairs>
    <vt:vector size="4" baseType="variant">
      <vt:variant>
        <vt:lpstr>Teema</vt:lpstr>
      </vt:variant>
      <vt:variant>
        <vt:i4>1</vt:i4>
      </vt:variant>
      <vt:variant>
        <vt:lpstr>Dian otsikot</vt:lpstr>
      </vt:variant>
      <vt:variant>
        <vt:i4>41</vt:i4>
      </vt:variant>
    </vt:vector>
  </HeadingPairs>
  <TitlesOfParts>
    <vt:vector size="42" baseType="lpstr">
      <vt:lpstr>Erkkeri</vt:lpstr>
      <vt:lpstr>  Unesta ja unettomuudesta   </vt:lpstr>
      <vt:lpstr>Unesta ja nukahtamisesta</vt:lpstr>
      <vt:lpstr>Keskuskello ja ns kellogeenit</vt:lpstr>
      <vt:lpstr>Rytmit</vt:lpstr>
      <vt:lpstr>PowerPoint-esitys</vt:lpstr>
      <vt:lpstr>keskuskello</vt:lpstr>
      <vt:lpstr>Sisäinen kello epäkunnossa </vt:lpstr>
      <vt:lpstr>PowerPoint-esitys</vt:lpstr>
      <vt:lpstr> Unen säätelyn mekanismit - kertausta</vt:lpstr>
      <vt:lpstr>nukahtamisesta</vt:lpstr>
      <vt:lpstr>Kevyen unen vaihe</vt:lpstr>
      <vt:lpstr>Uni etenee kevyestä syvään</vt:lpstr>
      <vt:lpstr>Unen syklit</vt:lpstr>
      <vt:lpstr>PowerPoint-esitys</vt:lpstr>
      <vt:lpstr>Aivopesu</vt:lpstr>
      <vt:lpstr>Uni puhdistaa aivot</vt:lpstr>
      <vt:lpstr>PowerPoint-esitys</vt:lpstr>
      <vt:lpstr>Aivoterveyttä unesta</vt:lpstr>
      <vt:lpstr>toiminnallinen unettomuus</vt:lpstr>
      <vt:lpstr>Pitkäaikainen tai jatkuva unettomuus</vt:lpstr>
      <vt:lpstr>Unettomuuden määritelmä</vt:lpstr>
      <vt:lpstr>MITEN UNETTOMUUS SYNTYY?</vt:lpstr>
      <vt:lpstr>UNETTOMUUDESTA SEURAA</vt:lpstr>
      <vt:lpstr>Unen merkitys mielialaan</vt:lpstr>
      <vt:lpstr>UNIAPNEAN OIREET</vt:lpstr>
      <vt:lpstr>PowerPoint-esitys</vt:lpstr>
      <vt:lpstr>Uniapnean hoito</vt:lpstr>
      <vt:lpstr>C-pap</vt:lpstr>
      <vt:lpstr>iän vaikutus uneen</vt:lpstr>
      <vt:lpstr>IKÄÄNTYESSÄ UNI MUUTTUU</vt:lpstr>
      <vt:lpstr>Unettomuuden hoito</vt:lpstr>
      <vt:lpstr>Unettomuuden lääkkeetön hoito</vt:lpstr>
      <vt:lpstr>Unettomuuden lääkkeetön hoito</vt:lpstr>
      <vt:lpstr>PowerPoint-esitys</vt:lpstr>
      <vt:lpstr>Unilääkettä unettomuuteen?</vt:lpstr>
      <vt:lpstr>UNILÄÄKKEIDEN HAITAT</vt:lpstr>
      <vt:lpstr>UNILÄÄKKEISTÄ EROON</vt:lpstr>
      <vt:lpstr>Melatoniini eli pimeähormoni </vt:lpstr>
      <vt:lpstr>Kohti parempia unia </vt:lpstr>
      <vt:lpstr>Lähteet</vt:lpstr>
      <vt:lpstr>Jos uni olisi turhaa, siitä olisi  evoluution aikana hankkiuduttu eroon!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IÄKKÄÄT JA UNI</dc:title>
  <dc:creator>Liukkonen</dc:creator>
  <cp:revision>278</cp:revision>
  <dcterms:created xsi:type="dcterms:W3CDTF">2015-11-22T14:27:12Z</dcterms:created>
  <dcterms:modified xsi:type="dcterms:W3CDTF">2025-10-14T13:29:22Z</dcterms:modified>
</cp:coreProperties>
</file>